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7" r:id="rId4"/>
    <p:sldId id="258" r:id="rId5"/>
    <p:sldId id="259" r:id="rId6"/>
    <p:sldId id="261" r:id="rId7"/>
    <p:sldId id="264" r:id="rId8"/>
    <p:sldId id="263" r:id="rId9"/>
    <p:sldId id="265" r:id="rId10"/>
    <p:sldId id="266" r:id="rId11"/>
  </p:sldIdLst>
  <p:sldSz cx="9144000" cy="5143500" type="screen16x9"/>
  <p:notesSz cx="6858000" cy="9144000"/>
  <p:embeddedFontLst>
    <p:embeddedFont>
      <p:font typeface="Roboto Black" panose="020B0604020202020204" charset="0"/>
      <p:bold r:id="rId13"/>
      <p:boldItalic r:id="rId14"/>
    </p:embeddedFont>
    <p:embeddedFont>
      <p:font typeface="Roboto Thin" panose="020B0604020202020204" charset="0"/>
      <p:regular r:id="rId15"/>
      <p:bold r:id="rId16"/>
      <p:italic r:id="rId17"/>
      <p:boldItalic r:id="rId18"/>
    </p:embeddedFont>
    <p:embeddedFont>
      <p:font typeface="Dosis" panose="020B0604020202020204" charset="0"/>
      <p:regular r:id="rId19"/>
      <p:bold r:id="rId20"/>
    </p:embeddedFont>
    <p:embeddedFont>
      <p:font typeface="Roboto"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4BBDFB-8845-41A2-A73C-3C95C66B2FD1}">
  <a:tblStyle styleId="{F14BBDFB-8845-41A2-A73C-3C95C66B2F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515553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55029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085841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3528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7399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84726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19574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556667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68029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Shape 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63" name="Shape 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64" name="Shape 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Shape 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Shape 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2" name="Shape 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Shape 9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Shape 9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Shape 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98"/>
        <p:cNvGrpSpPr/>
        <p:nvPr/>
      </p:nvGrpSpPr>
      <p:grpSpPr>
        <a:xfrm>
          <a:off x="0" y="0"/>
          <a:ext cx="0" cy="0"/>
          <a:chOff x="0" y="0"/>
          <a:chExt cx="0" cy="0"/>
        </a:xfrm>
      </p:grpSpPr>
      <p:sp>
        <p:nvSpPr>
          <p:cNvPr id="99" name="Shape 99"/>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dirty="0">
              <a:solidFill>
                <a:schemeClr val="lt1"/>
              </a:solidFill>
              <a:latin typeface="Dosis"/>
              <a:ea typeface="Dosis"/>
              <a:cs typeface="Dosis"/>
              <a:sym typeface="Dosis"/>
            </a:endParaRPr>
          </a:p>
        </p:txBody>
      </p:sp>
      <p:sp>
        <p:nvSpPr>
          <p:cNvPr id="100" name="Shape 100"/>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dirty="0">
              <a:solidFill>
                <a:srgbClr val="BCBEC0"/>
              </a:solidFill>
              <a:latin typeface="Dosis"/>
              <a:ea typeface="Dosis"/>
              <a:cs typeface="Dosis"/>
              <a:sym typeface="Dosis"/>
            </a:endParaRPr>
          </a:p>
        </p:txBody>
      </p:sp>
      <p:sp>
        <p:nvSpPr>
          <p:cNvPr id="101" name="Shape 101"/>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dirty="0">
              <a:solidFill>
                <a:srgbClr val="BCBEC0"/>
              </a:solidFill>
              <a:latin typeface="Dosis"/>
              <a:ea typeface="Dosis"/>
              <a:cs typeface="Dosis"/>
              <a:sym typeface="Dosis"/>
            </a:endParaRPr>
          </a:p>
        </p:txBody>
      </p:sp>
      <p:pic>
        <p:nvPicPr>
          <p:cNvPr id="102" name="Shape 102"/>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103"/>
        <p:cNvGrpSpPr/>
        <p:nvPr/>
      </p:nvGrpSpPr>
      <p:grpSpPr>
        <a:xfrm>
          <a:off x="0" y="0"/>
          <a:ext cx="0" cy="0"/>
          <a:chOff x="0" y="0"/>
          <a:chExt cx="0" cy="0"/>
        </a:xfrm>
      </p:grpSpPr>
      <p:sp>
        <p:nvSpPr>
          <p:cNvPr id="104" name="Shape 10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dirty="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dirty="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dirty="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dirty="0">
              <a:solidFill>
                <a:srgbClr val="FFFFFF"/>
              </a:solidFill>
              <a:latin typeface="Dosis"/>
              <a:ea typeface="Dosis"/>
              <a:cs typeface="Dosis"/>
              <a:sym typeface="Dosis"/>
            </a:endParaRPr>
          </a:p>
        </p:txBody>
      </p:sp>
      <p:cxnSp>
        <p:nvCxnSpPr>
          <p:cNvPr id="105" name="Shape 10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106" name="Shape 10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dirty="0">
              <a:solidFill>
                <a:srgbClr val="39D1B4"/>
              </a:solidFill>
              <a:latin typeface="Dosis"/>
              <a:ea typeface="Dosis"/>
              <a:cs typeface="Dosis"/>
              <a:sym typeface="Dosis"/>
            </a:endParaRPr>
          </a:p>
        </p:txBody>
      </p:sp>
      <p:cxnSp>
        <p:nvCxnSpPr>
          <p:cNvPr id="107" name="Shape 107"/>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108"/>
        <p:cNvGrpSpPr/>
        <p:nvPr/>
      </p:nvGrpSpPr>
      <p:grpSpPr>
        <a:xfrm>
          <a:off x="0" y="0"/>
          <a:ext cx="0" cy="0"/>
          <a:chOff x="0" y="0"/>
          <a:chExt cx="0" cy="0"/>
        </a:xfrm>
      </p:grpSpPr>
      <p:sp>
        <p:nvSpPr>
          <p:cNvPr id="109" name="Shape 109"/>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dirty="0">
              <a:solidFill>
                <a:schemeClr val="lt1"/>
              </a:solidFill>
              <a:latin typeface="Dosis"/>
              <a:ea typeface="Dosis"/>
              <a:cs typeface="Dosis"/>
              <a:sym typeface="Dosis"/>
            </a:endParaRPr>
          </a:p>
        </p:txBody>
      </p:sp>
      <p:sp>
        <p:nvSpPr>
          <p:cNvPr id="110" name="Shape 110"/>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dirty="0">
              <a:solidFill>
                <a:srgbClr val="204056"/>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111"/>
        <p:cNvGrpSpPr/>
        <p:nvPr/>
      </p:nvGrpSpPr>
      <p:grpSpPr>
        <a:xfrm>
          <a:off x="0" y="0"/>
          <a:ext cx="0" cy="0"/>
          <a:chOff x="0" y="0"/>
          <a:chExt cx="0" cy="0"/>
        </a:xfrm>
      </p:grpSpPr>
      <p:sp>
        <p:nvSpPr>
          <p:cNvPr id="112" name="Shape 112"/>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dirty="0">
              <a:solidFill>
                <a:srgbClr val="204056"/>
              </a:solidFill>
              <a:latin typeface="Dosis"/>
              <a:ea typeface="Dosis"/>
              <a:cs typeface="Dosis"/>
              <a:sym typeface="Dosis"/>
            </a:endParaRPr>
          </a:p>
        </p:txBody>
      </p:sp>
      <p:sp>
        <p:nvSpPr>
          <p:cNvPr id="113" name="Shape 113"/>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dirty="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114"/>
        <p:cNvGrpSpPr/>
        <p:nvPr/>
      </p:nvGrpSpPr>
      <p:grpSpPr>
        <a:xfrm>
          <a:off x="0" y="0"/>
          <a:ext cx="0" cy="0"/>
          <a:chOff x="0" y="0"/>
          <a:chExt cx="0" cy="0"/>
        </a:xfrm>
      </p:grpSpPr>
      <p:sp>
        <p:nvSpPr>
          <p:cNvPr id="115" name="Shape 115"/>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dirty="0">
              <a:latin typeface="Dosis"/>
              <a:ea typeface="Dosis"/>
              <a:cs typeface="Dosis"/>
              <a:sym typeface="Dosis"/>
            </a:endParaRPr>
          </a:p>
        </p:txBody>
      </p:sp>
      <p:sp>
        <p:nvSpPr>
          <p:cNvPr id="116" name="Shape 116"/>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117"/>
        <p:cNvGrpSpPr/>
        <p:nvPr/>
      </p:nvGrpSpPr>
      <p:grpSpPr>
        <a:xfrm>
          <a:off x="0" y="0"/>
          <a:ext cx="0" cy="0"/>
          <a:chOff x="0" y="0"/>
          <a:chExt cx="0" cy="0"/>
        </a:xfrm>
      </p:grpSpPr>
      <p:sp>
        <p:nvSpPr>
          <p:cNvPr id="118" name="Shape 118"/>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dirty="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dirty="0">
              <a:solidFill>
                <a:srgbClr val="295269"/>
              </a:solidFill>
              <a:latin typeface="Dosis"/>
              <a:ea typeface="Dosis"/>
              <a:cs typeface="Dosis"/>
              <a:sym typeface="Dosis"/>
            </a:endParaRPr>
          </a:p>
        </p:txBody>
      </p:sp>
      <p:cxnSp>
        <p:nvCxnSpPr>
          <p:cNvPr id="119" name="Shape 11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120" name="Shape 120"/>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dirty="0">
              <a:solidFill>
                <a:srgbClr val="6AB1D3"/>
              </a:solidFill>
              <a:latin typeface="Dosis"/>
              <a:ea typeface="Dosis"/>
              <a:cs typeface="Dosis"/>
              <a:sym typeface="Dosis"/>
            </a:endParaRPr>
          </a:p>
        </p:txBody>
      </p:sp>
      <p:cxnSp>
        <p:nvCxnSpPr>
          <p:cNvPr id="121" name="Shape 121"/>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122"/>
        <p:cNvGrpSpPr/>
        <p:nvPr/>
      </p:nvGrpSpPr>
      <p:grpSpPr>
        <a:xfrm>
          <a:off x="0" y="0"/>
          <a:ext cx="0" cy="0"/>
          <a:chOff x="0" y="0"/>
          <a:chExt cx="0" cy="0"/>
        </a:xfrm>
      </p:grpSpPr>
      <p:sp>
        <p:nvSpPr>
          <p:cNvPr id="123" name="Shape 12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124" name="Shape 124"/>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dirty="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dirty="0">
              <a:latin typeface="Dosis"/>
              <a:ea typeface="Dosis"/>
              <a:cs typeface="Dosis"/>
              <a:sym typeface="Dosis"/>
            </a:endParaRPr>
          </a:p>
        </p:txBody>
      </p:sp>
      <p:sp>
        <p:nvSpPr>
          <p:cNvPr id="125" name="Shape 125"/>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126"/>
        <p:cNvGrpSpPr/>
        <p:nvPr/>
      </p:nvGrpSpPr>
      <p:grpSpPr>
        <a:xfrm>
          <a:off x="0" y="0"/>
          <a:ext cx="0" cy="0"/>
          <a:chOff x="0" y="0"/>
          <a:chExt cx="0" cy="0"/>
        </a:xfrm>
      </p:grpSpPr>
      <p:sp>
        <p:nvSpPr>
          <p:cNvPr id="127" name="Shape 12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128" name="Shape 128"/>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
        <p:nvSpPr>
          <p:cNvPr id="129" name="Shape 129"/>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130"/>
        <p:cNvGrpSpPr/>
        <p:nvPr/>
      </p:nvGrpSpPr>
      <p:grpSpPr>
        <a:xfrm>
          <a:off x="0" y="0"/>
          <a:ext cx="0" cy="0"/>
          <a:chOff x="0" y="0"/>
          <a:chExt cx="0" cy="0"/>
        </a:xfrm>
      </p:grpSpPr>
      <p:sp>
        <p:nvSpPr>
          <p:cNvPr id="131" name="Shape 131"/>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dirty="0">
              <a:latin typeface="Dosis"/>
              <a:ea typeface="Dosis"/>
              <a:cs typeface="Dosis"/>
              <a:sym typeface="Dosis"/>
            </a:endParaRPr>
          </a:p>
        </p:txBody>
      </p:sp>
      <p:sp>
        <p:nvSpPr>
          <p:cNvPr id="132" name="Shape 13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133" name="Shape 133"/>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
        <p:nvSpPr>
          <p:cNvPr id="134" name="Shape 134"/>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dirty="0">
              <a:latin typeface="Dosis"/>
              <a:ea typeface="Dosis"/>
              <a:cs typeface="Dosis"/>
              <a:sym typeface="Dosis"/>
            </a:endParaRPr>
          </a:p>
        </p:txBody>
      </p:sp>
      <p:sp>
        <p:nvSpPr>
          <p:cNvPr id="135" name="Shape 135"/>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dirty="0">
              <a:latin typeface="Dosis"/>
              <a:ea typeface="Dosis"/>
              <a:cs typeface="Dosis"/>
              <a:sym typeface="Dosis"/>
            </a:endParaRPr>
          </a:p>
        </p:txBody>
      </p:sp>
      <p:sp>
        <p:nvSpPr>
          <p:cNvPr id="136" name="Shape 136"/>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dirty="0">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137"/>
        <p:cNvGrpSpPr/>
        <p:nvPr/>
      </p:nvGrpSpPr>
      <p:grpSpPr>
        <a:xfrm>
          <a:off x="0" y="0"/>
          <a:ext cx="0" cy="0"/>
          <a:chOff x="0" y="0"/>
          <a:chExt cx="0" cy="0"/>
        </a:xfrm>
      </p:grpSpPr>
      <p:sp>
        <p:nvSpPr>
          <p:cNvPr id="138" name="Shape 138"/>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dirty="0">
              <a:latin typeface="Dosis"/>
              <a:ea typeface="Dosis"/>
              <a:cs typeface="Dosis"/>
              <a:sym typeface="Dosis"/>
            </a:endParaRPr>
          </a:p>
        </p:txBody>
      </p:sp>
      <p:sp>
        <p:nvSpPr>
          <p:cNvPr id="139" name="Shape 139"/>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sp>
        <p:nvSpPr>
          <p:cNvPr id="140" name="Shape 140"/>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141" name="Shape 141"/>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dirty="0">
              <a:latin typeface="Dosis"/>
              <a:ea typeface="Dosis"/>
              <a:cs typeface="Dosis"/>
              <a:sym typeface="Dosis"/>
            </a:endParaRPr>
          </a:p>
        </p:txBody>
      </p:sp>
      <p:sp>
        <p:nvSpPr>
          <p:cNvPr id="142" name="Shape 142"/>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143" name="Shape 143"/>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dirty="0">
              <a:latin typeface="Dosis"/>
              <a:ea typeface="Dosis"/>
              <a:cs typeface="Dosis"/>
              <a:sym typeface="Dosis"/>
            </a:endParaRPr>
          </a:p>
        </p:txBody>
      </p:sp>
      <p:sp>
        <p:nvSpPr>
          <p:cNvPr id="144" name="Shape 144"/>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dirty="0">
              <a:latin typeface="Dosis"/>
              <a:ea typeface="Dosis"/>
              <a:cs typeface="Dosis"/>
              <a:sym typeface="Dosis"/>
            </a:endParaRPr>
          </a:p>
        </p:txBody>
      </p:sp>
      <p:sp>
        <p:nvSpPr>
          <p:cNvPr id="145" name="Shape 145"/>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dirty="0">
              <a:solidFill>
                <a:srgbClr val="939598"/>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46"/>
        <p:cNvGrpSpPr/>
        <p:nvPr/>
      </p:nvGrpSpPr>
      <p:grpSpPr>
        <a:xfrm>
          <a:off x="0" y="0"/>
          <a:ext cx="0" cy="0"/>
          <a:chOff x="0" y="0"/>
          <a:chExt cx="0" cy="0"/>
        </a:xfrm>
      </p:grpSpPr>
      <p:sp>
        <p:nvSpPr>
          <p:cNvPr id="147" name="Shape 147"/>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48" name="Shape 148"/>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49" name="Shape 149"/>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0" name="Shape 150"/>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51" name="Shape 151"/>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2" name="Shape 152"/>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53" name="Shape 153"/>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54" name="Shape 15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5" name="Shape 155"/>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56" name="Shape 156"/>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dirty="0">
              <a:solidFill>
                <a:srgbClr val="FA726E"/>
              </a:solidFill>
              <a:latin typeface="Dosis"/>
              <a:ea typeface="Dosis"/>
              <a:cs typeface="Dosis"/>
              <a:sym typeface="Dosis"/>
            </a:endParaRPr>
          </a:p>
        </p:txBody>
      </p:sp>
      <p:cxnSp>
        <p:nvCxnSpPr>
          <p:cNvPr id="157" name="Shape 157"/>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8" name="Shape 158"/>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pic>
        <p:nvPicPr>
          <p:cNvPr id="159" name="Shape 159"/>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60" name="Shape 160"/>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61" name="Shape 161"/>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62" name="Shape 162"/>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3" name="Shape 163"/>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64" name="Shape 16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5" name="Shape 165"/>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66" name="Shape 166"/>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67" name="Shape 167"/>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8" name="Shape 168"/>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sp>
        <p:nvSpPr>
          <p:cNvPr id="169" name="Shape 169"/>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dirty="0">
              <a:solidFill>
                <a:srgbClr val="FA726E"/>
              </a:solidFill>
              <a:latin typeface="Dosis"/>
              <a:ea typeface="Dosis"/>
              <a:cs typeface="Dosis"/>
              <a:sym typeface="Dosis"/>
            </a:endParaRPr>
          </a:p>
        </p:txBody>
      </p:sp>
      <p:cxnSp>
        <p:nvCxnSpPr>
          <p:cNvPr id="170" name="Shape 170"/>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71" name="Shape 171"/>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dirty="0">
              <a:solidFill>
                <a:srgbClr val="295269"/>
              </a:solidFill>
              <a:latin typeface="Dosis"/>
              <a:ea typeface="Dosis"/>
              <a:cs typeface="Dosis"/>
              <a:sym typeface="Dosis"/>
            </a:endParaRPr>
          </a:p>
        </p:txBody>
      </p:sp>
      <p:pic>
        <p:nvPicPr>
          <p:cNvPr id="172" name="Shape 172"/>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73" name="Shape 173"/>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74" name="Shape 17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75" name="Shape 175"/>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dirty="0">
              <a:solidFill>
                <a:srgbClr val="295269"/>
              </a:solidFill>
              <a:latin typeface="Dosis"/>
              <a:ea typeface="Dosis"/>
              <a:cs typeface="Dosis"/>
              <a:sym typeface="Dosis"/>
            </a:endParaRPr>
          </a:p>
        </p:txBody>
      </p:sp>
      <p:sp>
        <p:nvSpPr>
          <p:cNvPr id="176" name="Shape 176"/>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dirty="0">
              <a:solidFill>
                <a:srgbClr val="295269"/>
              </a:solidFill>
              <a:latin typeface="Dosis"/>
              <a:ea typeface="Dosis"/>
              <a:cs typeface="Dosis"/>
              <a:sym typeface="Dosis"/>
            </a:endParaRPr>
          </a:p>
        </p:txBody>
      </p:sp>
      <p:sp>
        <p:nvSpPr>
          <p:cNvPr id="177" name="Shape 177"/>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dirty="0">
              <a:solidFill>
                <a:srgbClr val="295269"/>
              </a:solidFill>
              <a:latin typeface="Dosis"/>
              <a:ea typeface="Dosis"/>
              <a:cs typeface="Dosis"/>
              <a:sym typeface="Dosis"/>
            </a:endParaRPr>
          </a:p>
        </p:txBody>
      </p:sp>
      <p:sp>
        <p:nvSpPr>
          <p:cNvPr id="178" name="Shape 178"/>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dirty="0">
              <a:solidFill>
                <a:srgbClr val="295269"/>
              </a:solidFill>
              <a:latin typeface="Dosis"/>
              <a:ea typeface="Dosis"/>
              <a:cs typeface="Dosis"/>
              <a:sym typeface="Dosis"/>
            </a:endParaRPr>
          </a:p>
        </p:txBody>
      </p:sp>
      <p:cxnSp>
        <p:nvCxnSpPr>
          <p:cNvPr id="179" name="Shape 179"/>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0" name="Shape 180"/>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1" name="Shape 181"/>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2" name="Shape 182"/>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83"/>
        <p:cNvGrpSpPr/>
        <p:nvPr/>
      </p:nvGrpSpPr>
      <p:grpSpPr>
        <a:xfrm>
          <a:off x="0" y="0"/>
          <a:ext cx="0" cy="0"/>
          <a:chOff x="0" y="0"/>
          <a:chExt cx="0" cy="0"/>
        </a:xfrm>
      </p:grpSpPr>
      <p:pic>
        <p:nvPicPr>
          <p:cNvPr id="184" name="Shape 184"/>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85" name="Shape 185"/>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86" name="Shape 186"/>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87" name="Shape 187"/>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88" name="Shape 188"/>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pic>
        <p:nvPicPr>
          <p:cNvPr id="189" name="Shape 189"/>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90" name="Shape 190"/>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91" name="Shape 191"/>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92" name="Shape 192"/>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3" name="Shape 193"/>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pic>
        <p:nvPicPr>
          <p:cNvPr id="194" name="Shape 194"/>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95" name="Shape 195"/>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dirty="0"/>
          </a:p>
        </p:txBody>
      </p:sp>
      <p:sp>
        <p:nvSpPr>
          <p:cNvPr id="196" name="Shape 196"/>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dirty="0">
              <a:latin typeface="Dosis"/>
              <a:ea typeface="Dosis"/>
              <a:cs typeface="Dosis"/>
              <a:sym typeface="Dosis"/>
            </a:endParaRPr>
          </a:p>
        </p:txBody>
      </p:sp>
      <p:cxnSp>
        <p:nvCxnSpPr>
          <p:cNvPr id="197" name="Shape 197"/>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8" name="Shape 198"/>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dirty="0">
              <a:latin typeface="Dosis"/>
              <a:ea typeface="Dosis"/>
              <a:cs typeface="Dosis"/>
              <a:sym typeface="Dosi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99"/>
        <p:cNvGrpSpPr/>
        <p:nvPr/>
      </p:nvGrpSpPr>
      <p:grpSpPr>
        <a:xfrm>
          <a:off x="0" y="0"/>
          <a:ext cx="0" cy="0"/>
          <a:chOff x="0" y="0"/>
          <a:chExt cx="0" cy="0"/>
        </a:xfrm>
      </p:grpSpPr>
      <p:sp>
        <p:nvSpPr>
          <p:cNvPr id="200" name="Shape 200"/>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01" name="Shape 201"/>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dirty="0">
              <a:solidFill>
                <a:srgbClr val="204056"/>
              </a:solidFill>
              <a:latin typeface="Dosis"/>
              <a:ea typeface="Dosis"/>
              <a:cs typeface="Dosis"/>
              <a:sym typeface="Dosis"/>
            </a:endParaRPr>
          </a:p>
        </p:txBody>
      </p:sp>
      <p:sp>
        <p:nvSpPr>
          <p:cNvPr id="202" name="Shape 202"/>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dirty="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dirty="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dirty="0">
              <a:solidFill>
                <a:srgbClr val="204056"/>
              </a:solidFill>
              <a:latin typeface="Dosis"/>
              <a:ea typeface="Dosis"/>
              <a:cs typeface="Dosis"/>
              <a:sym typeface="Dosis"/>
            </a:endParaRPr>
          </a:p>
        </p:txBody>
      </p:sp>
      <p:sp>
        <p:nvSpPr>
          <p:cNvPr id="203" name="Shape 203"/>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dirty="0">
              <a:latin typeface="Dosis"/>
              <a:ea typeface="Dosis"/>
              <a:cs typeface="Dosis"/>
              <a:sym typeface="Dosis"/>
            </a:endParaRPr>
          </a:p>
        </p:txBody>
      </p:sp>
      <p:pic>
        <p:nvPicPr>
          <p:cNvPr id="204" name="Shape 204"/>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205" name="Shape 205"/>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dirty="0">
              <a:latin typeface="Dosis"/>
              <a:ea typeface="Dosis"/>
              <a:cs typeface="Dosis"/>
              <a:sym typeface="Dosi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206"/>
        <p:cNvGrpSpPr/>
        <p:nvPr/>
      </p:nvGrpSpPr>
      <p:grpSpPr>
        <a:xfrm>
          <a:off x="0" y="0"/>
          <a:ext cx="0" cy="0"/>
          <a:chOff x="0" y="0"/>
          <a:chExt cx="0" cy="0"/>
        </a:xfrm>
      </p:grpSpPr>
      <p:sp>
        <p:nvSpPr>
          <p:cNvPr id="207" name="Shape 207"/>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dirty="0">
              <a:latin typeface="Dosis"/>
              <a:ea typeface="Dosis"/>
              <a:cs typeface="Dosis"/>
              <a:sym typeface="Dosis"/>
            </a:endParaRPr>
          </a:p>
        </p:txBody>
      </p:sp>
      <p:sp>
        <p:nvSpPr>
          <p:cNvPr id="208" name="Shape 208"/>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dirty="0">
              <a:latin typeface="Dosis"/>
              <a:ea typeface="Dosis"/>
              <a:cs typeface="Dosis"/>
              <a:sym typeface="Dosis"/>
            </a:endParaRPr>
          </a:p>
        </p:txBody>
      </p:sp>
      <p:pic>
        <p:nvPicPr>
          <p:cNvPr id="209" name="Shape 209"/>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210" name="Shape 210"/>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211" name="Shape 211"/>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dirty="0">
              <a:latin typeface="Dosis"/>
              <a:ea typeface="Dosis"/>
              <a:cs typeface="Dosis"/>
              <a:sym typeface="Dosis"/>
            </a:endParaRPr>
          </a:p>
        </p:txBody>
      </p:sp>
      <p:sp>
        <p:nvSpPr>
          <p:cNvPr id="212" name="Shape 212"/>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dirty="0">
              <a:latin typeface="Dosis"/>
              <a:ea typeface="Dosis"/>
              <a:cs typeface="Dosis"/>
              <a:sym typeface="Dosi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215" name="Shape 21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16" name="Shape 21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dirty="0">
              <a:solidFill>
                <a:schemeClr val="lt1"/>
              </a:solidFill>
              <a:latin typeface="Dosis"/>
              <a:ea typeface="Dosis"/>
              <a:cs typeface="Dosis"/>
              <a:sym typeface="Dosis"/>
            </a:endParaRPr>
          </a:p>
          <a:p>
            <a:pPr marL="0" lvl="0" indent="0" algn="ctr" rtl="0">
              <a:spcBef>
                <a:spcPts val="0"/>
              </a:spcBef>
              <a:spcAft>
                <a:spcPts val="0"/>
              </a:spcAft>
              <a:buNone/>
            </a:pPr>
            <a:endParaRPr sz="3600" dirty="0">
              <a:solidFill>
                <a:schemeClr val="lt1"/>
              </a:solidFill>
              <a:latin typeface="Dosis"/>
              <a:ea typeface="Dosis"/>
              <a:cs typeface="Dosis"/>
              <a:sym typeface="Dosis"/>
            </a:endParaRPr>
          </a:p>
        </p:txBody>
      </p:sp>
      <p:sp>
        <p:nvSpPr>
          <p:cNvPr id="217" name="Shape 21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dirty="0">
              <a:solidFill>
                <a:srgbClr val="BCBEC0"/>
              </a:solidFill>
              <a:latin typeface="Dosis"/>
              <a:ea typeface="Dosis"/>
              <a:cs typeface="Dosis"/>
              <a:sym typeface="Dosis"/>
            </a:endParaRPr>
          </a:p>
          <a:p>
            <a:pPr marL="0" lvl="0" indent="0" algn="ctr" rtl="0">
              <a:spcBef>
                <a:spcPts val="0"/>
              </a:spcBef>
              <a:spcAft>
                <a:spcPts val="0"/>
              </a:spcAft>
              <a:buNone/>
            </a:pPr>
            <a:endParaRPr sz="1600" dirty="0">
              <a:solidFill>
                <a:srgbClr val="BCBEC0"/>
              </a:solidFill>
              <a:latin typeface="Dosis"/>
              <a:ea typeface="Dosis"/>
              <a:cs typeface="Dosis"/>
              <a:sym typeface="Dosi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218"/>
        <p:cNvGrpSpPr/>
        <p:nvPr/>
      </p:nvGrpSpPr>
      <p:grpSpPr>
        <a:xfrm>
          <a:off x="0" y="0"/>
          <a:ext cx="0" cy="0"/>
          <a:chOff x="0" y="0"/>
          <a:chExt cx="0" cy="0"/>
        </a:xfrm>
      </p:grpSpPr>
      <p:pic>
        <p:nvPicPr>
          <p:cNvPr id="219" name="Shape 2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0" name="Shape 22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21" name="Shape 22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dirty="0">
              <a:solidFill>
                <a:schemeClr val="lt1"/>
              </a:solidFill>
              <a:latin typeface="Dosis"/>
              <a:ea typeface="Dosis"/>
              <a:cs typeface="Dosis"/>
              <a:sym typeface="Dosis"/>
            </a:endParaRPr>
          </a:p>
          <a:p>
            <a:pPr marL="0" lvl="0" indent="0" algn="ctr" rtl="0">
              <a:spcBef>
                <a:spcPts val="0"/>
              </a:spcBef>
              <a:spcAft>
                <a:spcPts val="0"/>
              </a:spcAft>
              <a:buNone/>
            </a:pPr>
            <a:endParaRPr sz="3600" dirty="0">
              <a:solidFill>
                <a:schemeClr val="lt1"/>
              </a:solidFill>
              <a:latin typeface="Dosis"/>
              <a:ea typeface="Dosis"/>
              <a:cs typeface="Dosis"/>
              <a:sym typeface="Dosis"/>
            </a:endParaRPr>
          </a:p>
        </p:txBody>
      </p:sp>
      <p:sp>
        <p:nvSpPr>
          <p:cNvPr id="222" name="Shape 22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dirty="0">
              <a:solidFill>
                <a:srgbClr val="BCBEC0"/>
              </a:solidFill>
              <a:latin typeface="Dosis"/>
              <a:ea typeface="Dosis"/>
              <a:cs typeface="Dosis"/>
              <a:sym typeface="Dosis"/>
            </a:endParaRPr>
          </a:p>
          <a:p>
            <a:pPr marL="0" lvl="0" indent="0" algn="ctr" rtl="0">
              <a:spcBef>
                <a:spcPts val="0"/>
              </a:spcBef>
              <a:spcAft>
                <a:spcPts val="0"/>
              </a:spcAft>
              <a:buNone/>
            </a:pPr>
            <a:endParaRPr sz="1600" dirty="0">
              <a:solidFill>
                <a:srgbClr val="BCBEC0"/>
              </a:solidFill>
              <a:latin typeface="Dosis"/>
              <a:ea typeface="Dosis"/>
              <a:cs typeface="Dosis"/>
              <a:sym typeface="Dosi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223"/>
        <p:cNvGrpSpPr/>
        <p:nvPr/>
      </p:nvGrpSpPr>
      <p:grpSpPr>
        <a:xfrm>
          <a:off x="0" y="0"/>
          <a:ext cx="0" cy="0"/>
          <a:chOff x="0" y="0"/>
          <a:chExt cx="0" cy="0"/>
        </a:xfrm>
      </p:grpSpPr>
      <p:pic>
        <p:nvPicPr>
          <p:cNvPr id="224" name="Shape 224"/>
          <p:cNvPicPr preferRelativeResize="0"/>
          <p:nvPr/>
        </p:nvPicPr>
        <p:blipFill>
          <a:blip r:embed="rId2">
            <a:alphaModFix/>
          </a:blip>
          <a:stretch>
            <a:fillRect/>
          </a:stretch>
        </p:blipFill>
        <p:spPr>
          <a:xfrm>
            <a:off x="0" y="0"/>
            <a:ext cx="5143500" cy="5143500"/>
          </a:xfrm>
          <a:prstGeom prst="rect">
            <a:avLst/>
          </a:prstGeom>
          <a:noFill/>
          <a:ln>
            <a:noFill/>
          </a:ln>
        </p:spPr>
      </p:pic>
      <p:sp>
        <p:nvSpPr>
          <p:cNvPr id="225" name="Shape 225"/>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dirty="0">
              <a:solidFill>
                <a:srgbClr val="BCBEC0"/>
              </a:solidFill>
              <a:latin typeface="Dosis"/>
              <a:ea typeface="Dosis"/>
              <a:cs typeface="Dosis"/>
              <a:sym typeface="Dosis"/>
            </a:endParaRPr>
          </a:p>
          <a:p>
            <a:pPr marL="0" lvl="0" indent="0" rtl="0">
              <a:spcBef>
                <a:spcPts val="0"/>
              </a:spcBef>
              <a:spcAft>
                <a:spcPts val="0"/>
              </a:spcAft>
              <a:buNone/>
            </a:pPr>
            <a:endParaRPr sz="1800" dirty="0">
              <a:solidFill>
                <a:srgbClr val="BCBEC0"/>
              </a:solidFill>
              <a:latin typeface="Dosis"/>
              <a:ea typeface="Dosis"/>
              <a:cs typeface="Dosis"/>
              <a:sym typeface="Dosis"/>
            </a:endParaRPr>
          </a:p>
        </p:txBody>
      </p:sp>
      <p:sp>
        <p:nvSpPr>
          <p:cNvPr id="226" name="Shape 226"/>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dirty="0">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dirty="0">
              <a:solidFill>
                <a:schemeClr val="lt1"/>
              </a:solidFill>
              <a:latin typeface="Dosis"/>
              <a:ea typeface="Dosis"/>
              <a:cs typeface="Dosis"/>
              <a:sym typeface="Dosis"/>
            </a:endParaRPr>
          </a:p>
          <a:p>
            <a:pPr marL="0" lvl="0" indent="0" rtl="0">
              <a:spcBef>
                <a:spcPts val="0"/>
              </a:spcBef>
              <a:spcAft>
                <a:spcPts val="0"/>
              </a:spcAft>
              <a:buNone/>
            </a:pPr>
            <a:endParaRPr sz="1800" dirty="0">
              <a:solidFill>
                <a:schemeClr val="lt1"/>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227"/>
        <p:cNvGrpSpPr/>
        <p:nvPr/>
      </p:nvGrpSpPr>
      <p:grpSpPr>
        <a:xfrm>
          <a:off x="0" y="0"/>
          <a:ext cx="0" cy="0"/>
          <a:chOff x="0" y="0"/>
          <a:chExt cx="0" cy="0"/>
        </a:xfrm>
      </p:grpSpPr>
      <p:pic>
        <p:nvPicPr>
          <p:cNvPr id="228" name="Shape 2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9" name="Shape 229"/>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230"/>
        <p:cNvGrpSpPr/>
        <p:nvPr/>
      </p:nvGrpSpPr>
      <p:grpSpPr>
        <a:xfrm>
          <a:off x="0" y="0"/>
          <a:ext cx="0" cy="0"/>
          <a:chOff x="0" y="0"/>
          <a:chExt cx="0" cy="0"/>
        </a:xfrm>
      </p:grpSpPr>
      <p:pic>
        <p:nvPicPr>
          <p:cNvPr id="231" name="Shape 2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2" name="Shape 232"/>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233"/>
        <p:cNvGrpSpPr/>
        <p:nvPr/>
      </p:nvGrpSpPr>
      <p:grpSpPr>
        <a:xfrm>
          <a:off x="0" y="0"/>
          <a:ext cx="0" cy="0"/>
          <a:chOff x="0" y="0"/>
          <a:chExt cx="0" cy="0"/>
        </a:xfrm>
      </p:grpSpPr>
      <p:sp>
        <p:nvSpPr>
          <p:cNvPr id="234" name="Shape 234"/>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dirty="0">
              <a:solidFill>
                <a:schemeClr val="lt1"/>
              </a:solidFill>
              <a:latin typeface="Dosis"/>
              <a:ea typeface="Dosis"/>
              <a:cs typeface="Dosis"/>
              <a:sym typeface="Dosis"/>
            </a:endParaRPr>
          </a:p>
        </p:txBody>
      </p:sp>
      <p:sp>
        <p:nvSpPr>
          <p:cNvPr id="235" name="Shape 235"/>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dirty="0">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dirty="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dirty="0">
              <a:solidFill>
                <a:srgbClr val="BCBEC0"/>
              </a:solidFill>
              <a:latin typeface="Dosis"/>
              <a:ea typeface="Dosis"/>
              <a:cs typeface="Dosis"/>
              <a:sym typeface="Dosis"/>
            </a:endParaRPr>
          </a:p>
        </p:txBody>
      </p:sp>
      <p:pic>
        <p:nvPicPr>
          <p:cNvPr id="236" name="Shape 236"/>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237" name="Shape 237"/>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dirty="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dirty="0">
              <a:solidFill>
                <a:schemeClr val="lt1"/>
              </a:solidFill>
              <a:latin typeface="Dosis"/>
              <a:ea typeface="Dosis"/>
              <a:cs typeface="Dosis"/>
              <a:sym typeface="Dosi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239"/>
        <p:cNvGrpSpPr/>
        <p:nvPr/>
      </p:nvGrpSpPr>
      <p:grpSpPr>
        <a:xfrm>
          <a:off x="0" y="0"/>
          <a:ext cx="0" cy="0"/>
          <a:chOff x="0" y="0"/>
          <a:chExt cx="0" cy="0"/>
        </a:xfrm>
      </p:grpSpPr>
      <p:cxnSp>
        <p:nvCxnSpPr>
          <p:cNvPr id="240" name="Shape 240"/>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1" name="Shape 241"/>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dirty="0">
              <a:latin typeface="Dosis"/>
              <a:ea typeface="Dosis"/>
              <a:cs typeface="Dosis"/>
              <a:sym typeface="Dosis"/>
            </a:endParaRPr>
          </a:p>
        </p:txBody>
      </p:sp>
      <p:cxnSp>
        <p:nvCxnSpPr>
          <p:cNvPr id="242" name="Shape 242"/>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3" name="Shape 243"/>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dirty="0">
              <a:latin typeface="Dosis"/>
              <a:ea typeface="Dosis"/>
              <a:cs typeface="Dosis"/>
              <a:sym typeface="Dosis"/>
            </a:endParaRPr>
          </a:p>
        </p:txBody>
      </p:sp>
      <p:cxnSp>
        <p:nvCxnSpPr>
          <p:cNvPr id="244" name="Shape 244"/>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5" name="Shape 245"/>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dirty="0">
              <a:latin typeface="Dosis"/>
              <a:ea typeface="Dosis"/>
              <a:cs typeface="Dosis"/>
              <a:sym typeface="Dosis"/>
            </a:endParaRPr>
          </a:p>
        </p:txBody>
      </p:sp>
      <p:cxnSp>
        <p:nvCxnSpPr>
          <p:cNvPr id="246" name="Shape 246"/>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47" name="Shape 247"/>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dirty="0">
              <a:solidFill>
                <a:srgbClr val="B7B7B7"/>
              </a:solidFill>
              <a:latin typeface="Dosis"/>
              <a:ea typeface="Dosis"/>
              <a:cs typeface="Dosis"/>
              <a:sym typeface="Dosis"/>
            </a:endParaRPr>
          </a:p>
        </p:txBody>
      </p:sp>
      <p:sp>
        <p:nvSpPr>
          <p:cNvPr id="248" name="Shape 248"/>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dirty="0">
              <a:solidFill>
                <a:srgbClr val="B7B7B7"/>
              </a:solidFill>
              <a:latin typeface="Dosis"/>
              <a:ea typeface="Dosis"/>
              <a:cs typeface="Dosis"/>
              <a:sym typeface="Dosis"/>
            </a:endParaRPr>
          </a:p>
        </p:txBody>
      </p:sp>
      <p:cxnSp>
        <p:nvCxnSpPr>
          <p:cNvPr id="249" name="Shape 249"/>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0" name="Shape 250"/>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dirty="0">
              <a:solidFill>
                <a:srgbClr val="B7B7B7"/>
              </a:solidFill>
              <a:latin typeface="Dosis"/>
              <a:ea typeface="Dosis"/>
              <a:cs typeface="Dosis"/>
              <a:sym typeface="Dosis"/>
            </a:endParaRPr>
          </a:p>
        </p:txBody>
      </p:sp>
      <p:cxnSp>
        <p:nvCxnSpPr>
          <p:cNvPr id="251" name="Shape 251"/>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2" name="Shape 252"/>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3" name="Shape 253"/>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dirty="0">
              <a:solidFill>
                <a:srgbClr val="B7B7B7"/>
              </a:solidFill>
              <a:latin typeface="Dosis"/>
              <a:ea typeface="Dosis"/>
              <a:cs typeface="Dosis"/>
              <a:sym typeface="Dosis"/>
            </a:endParaRPr>
          </a:p>
        </p:txBody>
      </p:sp>
      <p:sp>
        <p:nvSpPr>
          <p:cNvPr id="254" name="Shape 25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dirty="0">
              <a:solidFill>
                <a:srgbClr val="B7B7B7"/>
              </a:solidFill>
              <a:latin typeface="Dosis"/>
              <a:ea typeface="Dosis"/>
              <a:cs typeface="Dosis"/>
              <a:sym typeface="Dosis"/>
            </a:endParaRPr>
          </a:p>
        </p:txBody>
      </p:sp>
      <p:cxnSp>
        <p:nvCxnSpPr>
          <p:cNvPr id="255" name="Shape 255"/>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6" name="Shape 256"/>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dirty="0">
              <a:solidFill>
                <a:srgbClr val="B7B7B7"/>
              </a:solidFill>
              <a:latin typeface="Dosis"/>
              <a:ea typeface="Dosis"/>
              <a:cs typeface="Dosis"/>
              <a:sym typeface="Dosis"/>
            </a:endParaRPr>
          </a:p>
        </p:txBody>
      </p:sp>
      <p:cxnSp>
        <p:nvCxnSpPr>
          <p:cNvPr id="257" name="Shape 257"/>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8" name="Shape 258"/>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9" name="Shape 259"/>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dirty="0">
              <a:solidFill>
                <a:srgbClr val="B7B7B7"/>
              </a:solidFill>
              <a:latin typeface="Dosis"/>
              <a:ea typeface="Dosis"/>
              <a:cs typeface="Dosis"/>
              <a:sym typeface="Dosis"/>
            </a:endParaRPr>
          </a:p>
        </p:txBody>
      </p:sp>
      <p:sp>
        <p:nvSpPr>
          <p:cNvPr id="260" name="Shape 260"/>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dirty="0">
              <a:solidFill>
                <a:srgbClr val="B7B7B7"/>
              </a:solidFill>
              <a:latin typeface="Dosis"/>
              <a:ea typeface="Dosis"/>
              <a:cs typeface="Dosis"/>
              <a:sym typeface="Dosis"/>
            </a:endParaRPr>
          </a:p>
        </p:txBody>
      </p:sp>
      <p:cxnSp>
        <p:nvCxnSpPr>
          <p:cNvPr id="261" name="Shape 261"/>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62" name="Shape 262"/>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dirty="0">
              <a:solidFill>
                <a:srgbClr val="B7B7B7"/>
              </a:solidFill>
              <a:latin typeface="Dosis"/>
              <a:ea typeface="Dosis"/>
              <a:cs typeface="Dosis"/>
              <a:sym typeface="Dosis"/>
            </a:endParaRPr>
          </a:p>
          <a:p>
            <a:pPr marL="0" lvl="0" indent="0" rtl="0">
              <a:spcBef>
                <a:spcPts val="0"/>
              </a:spcBef>
              <a:spcAft>
                <a:spcPts val="0"/>
              </a:spcAft>
              <a:buNone/>
            </a:pPr>
            <a:endParaRPr sz="900" dirty="0">
              <a:solidFill>
                <a:srgbClr val="B7B7B7"/>
              </a:solidFill>
              <a:latin typeface="Dosis"/>
              <a:ea typeface="Dosis"/>
              <a:cs typeface="Dosis"/>
              <a:sym typeface="Dosis"/>
            </a:endParaRPr>
          </a:p>
        </p:txBody>
      </p:sp>
      <p:cxnSp>
        <p:nvCxnSpPr>
          <p:cNvPr id="263" name="Shape 263"/>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64" name="Shape 264"/>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5" name="Shape 265"/>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6" name="Shape 266"/>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67" name="Shape 267"/>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dirty="0">
              <a:solidFill>
                <a:srgbClr val="666666"/>
              </a:solidFill>
              <a:latin typeface="Dosis"/>
              <a:ea typeface="Dosis"/>
              <a:cs typeface="Dosis"/>
              <a:sym typeface="Dosis"/>
            </a:endParaRPr>
          </a:p>
        </p:txBody>
      </p:sp>
      <p:sp>
        <p:nvSpPr>
          <p:cNvPr id="268" name="Shape 268"/>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dirty="0">
              <a:solidFill>
                <a:srgbClr val="666666"/>
              </a:solidFill>
              <a:latin typeface="Dosis"/>
              <a:ea typeface="Dosis"/>
              <a:cs typeface="Dosis"/>
              <a:sym typeface="Dosis"/>
            </a:endParaRPr>
          </a:p>
        </p:txBody>
      </p:sp>
      <p:sp>
        <p:nvSpPr>
          <p:cNvPr id="269" name="Shape 269"/>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dirty="0">
              <a:solidFill>
                <a:srgbClr val="666666"/>
              </a:solidFill>
              <a:latin typeface="Dosis"/>
              <a:ea typeface="Dosis"/>
              <a:cs typeface="Dosis"/>
              <a:sym typeface="Dosis"/>
            </a:endParaRPr>
          </a:p>
        </p:txBody>
      </p:sp>
      <p:sp>
        <p:nvSpPr>
          <p:cNvPr id="270" name="Shape 270"/>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dirty="0">
              <a:solidFill>
                <a:srgbClr val="FFFFFF"/>
              </a:solidFill>
              <a:latin typeface="Dosis"/>
              <a:ea typeface="Dosis"/>
              <a:cs typeface="Dosis"/>
              <a:sym typeface="Dosis"/>
            </a:endParaRPr>
          </a:p>
        </p:txBody>
      </p:sp>
      <p:sp>
        <p:nvSpPr>
          <p:cNvPr id="271" name="Shape 271"/>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dirty="0">
              <a:solidFill>
                <a:srgbClr val="FFFFFF"/>
              </a:solidFill>
              <a:latin typeface="Dosis"/>
              <a:ea typeface="Dosis"/>
              <a:cs typeface="Dosis"/>
              <a:sym typeface="Dosis"/>
            </a:endParaRPr>
          </a:p>
        </p:txBody>
      </p:sp>
      <p:sp>
        <p:nvSpPr>
          <p:cNvPr id="272" name="Shape 272"/>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dirty="0">
              <a:solidFill>
                <a:srgbClr val="FFFFFF"/>
              </a:solidFill>
              <a:latin typeface="Dosis"/>
              <a:ea typeface="Dosis"/>
              <a:cs typeface="Dosis"/>
              <a:sym typeface="Dosis"/>
            </a:endParaRPr>
          </a:p>
        </p:txBody>
      </p:sp>
      <p:sp>
        <p:nvSpPr>
          <p:cNvPr id="273" name="Shape 273"/>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dirty="0">
              <a:solidFill>
                <a:srgbClr val="FFFFFF"/>
              </a:solidFill>
              <a:latin typeface="Dosis"/>
              <a:ea typeface="Dosis"/>
              <a:cs typeface="Dosis"/>
              <a:sym typeface="Dosis"/>
            </a:endParaRPr>
          </a:p>
        </p:txBody>
      </p:sp>
      <p:sp>
        <p:nvSpPr>
          <p:cNvPr id="274" name="Shape 27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dirty="0">
              <a:solidFill>
                <a:srgbClr val="FFFFFF"/>
              </a:solidFill>
              <a:latin typeface="Dosis"/>
              <a:ea typeface="Dosis"/>
              <a:cs typeface="Dosis"/>
              <a:sym typeface="Dosis"/>
            </a:endParaRPr>
          </a:p>
        </p:txBody>
      </p:sp>
      <p:sp>
        <p:nvSpPr>
          <p:cNvPr id="275" name="Shape 275"/>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dirty="0">
              <a:solidFill>
                <a:srgbClr val="FFFFFF"/>
              </a:solidFill>
              <a:latin typeface="Dosis"/>
              <a:ea typeface="Dosis"/>
              <a:cs typeface="Dosis"/>
              <a:sym typeface="Dosis"/>
            </a:endParaRPr>
          </a:p>
        </p:txBody>
      </p:sp>
      <p:sp>
        <p:nvSpPr>
          <p:cNvPr id="276" name="Shape 276"/>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dirty="0">
              <a:solidFill>
                <a:srgbClr val="666666"/>
              </a:solidFill>
              <a:latin typeface="Dosis"/>
              <a:ea typeface="Dosis"/>
              <a:cs typeface="Dosis"/>
              <a:sym typeface="Dosis"/>
            </a:endParaRPr>
          </a:p>
        </p:txBody>
      </p:sp>
      <p:cxnSp>
        <p:nvCxnSpPr>
          <p:cNvPr id="277" name="Shape 277"/>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78" name="Shape 278"/>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79" name="Shape 279"/>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dirty="0">
              <a:solidFill>
                <a:srgbClr val="295269"/>
              </a:solidFill>
              <a:latin typeface="Dosis"/>
              <a:ea typeface="Dosis"/>
              <a:cs typeface="Dosis"/>
              <a:sym typeface="Dosis"/>
            </a:endParaRPr>
          </a:p>
        </p:txBody>
      </p:sp>
      <p:sp>
        <p:nvSpPr>
          <p:cNvPr id="280" name="Shape 280"/>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dirty="0">
              <a:solidFill>
                <a:srgbClr val="6AB1D3"/>
              </a:solidFill>
              <a:latin typeface="Dosis"/>
              <a:ea typeface="Dosis"/>
              <a:cs typeface="Dosis"/>
              <a:sym typeface="Dosis"/>
            </a:endParaRPr>
          </a:p>
        </p:txBody>
      </p:sp>
      <p:sp>
        <p:nvSpPr>
          <p:cNvPr id="281" name="Shape 281"/>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82" name="Shape 282"/>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dirty="0">
              <a:solidFill>
                <a:srgbClr val="40D7C1"/>
              </a:solidFill>
              <a:latin typeface="Dosis"/>
              <a:ea typeface="Dosis"/>
              <a:cs typeface="Dosis"/>
              <a:sym typeface="Dosis"/>
            </a:endParaRPr>
          </a:p>
        </p:txBody>
      </p:sp>
      <p:sp>
        <p:nvSpPr>
          <p:cNvPr id="283" name="Shape 283"/>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284" name="Shape 284"/>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5" name="Shape 285"/>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6" name="Shape 286"/>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7" name="Shape 287"/>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97" name="Shape 9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smtClean="0">
                <a:solidFill>
                  <a:schemeClr val="lt1"/>
                </a:solidFill>
                <a:latin typeface="Roboto Black"/>
                <a:ea typeface="Roboto Black"/>
                <a:cs typeface="Roboto Black"/>
                <a:sym typeface="Roboto Black"/>
              </a:rPr>
              <a:t>Calculating Churn Rates</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5600" dirty="0">
              <a:solidFill>
                <a:schemeClr val="lt1"/>
              </a:solidFill>
              <a:latin typeface="Dosis"/>
              <a:ea typeface="Dosis"/>
              <a:cs typeface="Dosis"/>
              <a:sym typeface="Dosis"/>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smtClean="0">
                <a:solidFill>
                  <a:srgbClr val="295269"/>
                </a:solidFill>
              </a:rPr>
              <a:t>Table </a:t>
            </a:r>
            <a:r>
              <a:rPr lang="en" b="1" dirty="0">
                <a:solidFill>
                  <a:srgbClr val="295269"/>
                </a:solidFill>
              </a:rPr>
              <a:t>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Get familiar with Codeflix</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What is the overall churn rate by month?</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Compare the churn rates between segments</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1280276" y="2169149"/>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rtl="0">
              <a:spcBef>
                <a:spcPts val="0"/>
              </a:spcBef>
              <a:spcAft>
                <a:spcPts val="0"/>
              </a:spcAft>
              <a:buClr>
                <a:schemeClr val="dk1"/>
              </a:buClr>
              <a:buSzPts val="1100"/>
              <a:buFont typeface="Arial"/>
              <a:buNone/>
            </a:pPr>
            <a:r>
              <a:rPr lang="en" sz="4000" dirty="0" smtClean="0">
                <a:solidFill>
                  <a:schemeClr val="lt1"/>
                </a:solidFill>
                <a:latin typeface="Roboto Black"/>
                <a:ea typeface="Roboto Black"/>
                <a:cs typeface="Roboto"/>
                <a:sym typeface="Roboto Black"/>
              </a:rPr>
              <a:t>Getting Famil</a:t>
            </a:r>
            <a:r>
              <a:rPr lang="en-US" sz="4000" dirty="0" smtClean="0">
                <a:solidFill>
                  <a:schemeClr val="lt1"/>
                </a:solidFill>
                <a:latin typeface="Roboto Black"/>
                <a:ea typeface="Roboto Black"/>
                <a:cs typeface="Roboto"/>
                <a:sym typeface="Roboto Black"/>
              </a:rPr>
              <a:t>i</a:t>
            </a:r>
            <a:r>
              <a:rPr lang="en" sz="4000" dirty="0" smtClean="0">
                <a:solidFill>
                  <a:schemeClr val="lt1"/>
                </a:solidFill>
                <a:latin typeface="Roboto Black"/>
                <a:ea typeface="Roboto Black"/>
                <a:cs typeface="Roboto"/>
                <a:sym typeface="Roboto Black"/>
              </a:rPr>
              <a:t>ar with Codefix</a:t>
            </a:r>
            <a:endParaRPr sz="4000" dirty="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05122"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1. What is the Overall Churn by Month?</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dirty="0">
                <a:latin typeface="Courier New"/>
                <a:ea typeface="Courier New"/>
                <a:cs typeface="Courier New"/>
                <a:sym typeface="Courier New"/>
              </a:rPr>
              <a:t>-- </a:t>
            </a:r>
            <a:r>
              <a:rPr lang="en" sz="900" dirty="0" smtClean="0">
                <a:latin typeface="Courier New"/>
                <a:ea typeface="Courier New"/>
                <a:cs typeface="Courier New"/>
                <a:sym typeface="Courier New"/>
              </a:rPr>
              <a:t>Taking a look at the specifics of the data</a:t>
            </a: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 FROM subscriptions</a:t>
            </a:r>
          </a:p>
          <a:p>
            <a:pPr lvl="0">
              <a:buClr>
                <a:schemeClr val="dk1"/>
              </a:buClr>
              <a:buSzPts val="1100"/>
            </a:pPr>
            <a:r>
              <a:rPr lang="en-US" sz="900" dirty="0">
                <a:latin typeface="Courier New"/>
                <a:ea typeface="Courier New"/>
                <a:cs typeface="Courier New"/>
                <a:sym typeface="Courier New"/>
              </a:rPr>
              <a:t> LIMIT 100</a:t>
            </a:r>
            <a:r>
              <a:rPr lang="en-US" sz="900" dirty="0" smtClean="0">
                <a:latin typeface="Courier New"/>
                <a:ea typeface="Courier New"/>
                <a:cs typeface="Courier New"/>
                <a:sym typeface="Courier New"/>
              </a:rPr>
              <a:t>;</a:t>
            </a:r>
          </a:p>
          <a:p>
            <a:pPr lvl="0">
              <a:buClr>
                <a:schemeClr val="dk1"/>
              </a:buClr>
              <a:buSzPts val="1100"/>
            </a:pP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 How many months the company has been operating?</a:t>
            </a:r>
          </a:p>
          <a:p>
            <a:pPr lvl="0">
              <a:buClr>
                <a:schemeClr val="dk1"/>
              </a:buClr>
              <a:buSzPts val="1100"/>
            </a:pPr>
            <a:r>
              <a:rPr lang="en-US" sz="900" dirty="0">
                <a:latin typeface="Courier New"/>
                <a:ea typeface="Courier New"/>
                <a:cs typeface="Courier New"/>
                <a:sym typeface="Courier New"/>
              </a:rPr>
              <a:t>    SELECT MIN(subscription_start),MAX(subscription_start)</a:t>
            </a:r>
          </a:p>
          <a:p>
            <a:pPr lvl="0">
              <a:buClr>
                <a:schemeClr val="dk1"/>
              </a:buClr>
              <a:buSzPts val="1100"/>
            </a:pPr>
            <a:r>
              <a:rPr lang="en-US" sz="900" dirty="0">
                <a:latin typeface="Courier New"/>
                <a:ea typeface="Courier New"/>
                <a:cs typeface="Courier New"/>
                <a:sym typeface="Courier New"/>
              </a:rPr>
              <a:t> FROM subscriptions;	</a:t>
            </a:r>
            <a:r>
              <a:rPr lang="en-US" sz="900" dirty="0" smtClean="0">
                <a:latin typeface="Courier New"/>
                <a:ea typeface="Courier New"/>
                <a:cs typeface="Courier New"/>
                <a:sym typeface="Courier New"/>
              </a:rPr>
              <a:t>		</a:t>
            </a:r>
          </a:p>
          <a:p>
            <a:pPr lvl="0">
              <a:buClr>
                <a:schemeClr val="dk1"/>
              </a:buClr>
              <a:buSzPts val="1100"/>
            </a:pPr>
            <a:endParaRPr lang="en-US" sz="900" dirty="0" smtClean="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 SELECT THE NUMBER OF DISTINCT SEGMENTS, count the number of users in each segment</a:t>
            </a:r>
          </a:p>
          <a:p>
            <a:pPr lvl="0">
              <a:buClr>
                <a:schemeClr val="dk1"/>
              </a:buClr>
              <a:buSzPts val="1100"/>
            </a:pPr>
            <a:r>
              <a:rPr lang="en-US" sz="900" dirty="0">
                <a:latin typeface="Courier New"/>
                <a:ea typeface="Courier New"/>
                <a:cs typeface="Courier New"/>
                <a:sym typeface="Courier New"/>
              </a:rPr>
              <a:t> SELECT DISTINCT segment, COUNT(*) as 'Number of customers'</a:t>
            </a:r>
          </a:p>
          <a:p>
            <a:pPr lvl="0">
              <a:buClr>
                <a:schemeClr val="dk1"/>
              </a:buClr>
              <a:buSzPts val="1100"/>
            </a:pPr>
            <a:r>
              <a:rPr lang="en-US" sz="900" dirty="0">
                <a:latin typeface="Courier New"/>
                <a:ea typeface="Courier New"/>
                <a:cs typeface="Courier New"/>
                <a:sym typeface="Courier New"/>
              </a:rPr>
              <a:t> FROM subscriptions</a:t>
            </a:r>
          </a:p>
          <a:p>
            <a:pPr lvl="0">
              <a:buClr>
                <a:schemeClr val="dk1"/>
              </a:buClr>
              <a:buSzPts val="1100"/>
            </a:pPr>
            <a:r>
              <a:rPr lang="en-US" sz="900" dirty="0">
                <a:latin typeface="Courier New"/>
                <a:ea typeface="Courier New"/>
                <a:cs typeface="Courier New"/>
                <a:sym typeface="Courier New"/>
              </a:rPr>
              <a:t> GROUP BY segment;	</a:t>
            </a:r>
            <a:r>
              <a:rPr lang="en-US" sz="900" dirty="0" smtClean="0">
                <a:latin typeface="Courier New"/>
                <a:ea typeface="Courier New"/>
                <a:cs typeface="Courier New"/>
                <a:sym typeface="Courier New"/>
              </a:rPr>
              <a:t>	</a:t>
            </a:r>
            <a:endParaRPr sz="900" dirty="0">
              <a:latin typeface="Courier New"/>
              <a:ea typeface="Courier New"/>
              <a:cs typeface="Courier New"/>
              <a:sym typeface="Courier New"/>
            </a:endParaRPr>
          </a:p>
        </p:txBody>
      </p:sp>
      <p:sp>
        <p:nvSpPr>
          <p:cNvPr id="324" name="Shape 324"/>
          <p:cNvSpPr txBox="1"/>
          <p:nvPr/>
        </p:nvSpPr>
        <p:spPr>
          <a:xfrm>
            <a:off x="171396" y="1130225"/>
            <a:ext cx="4920900" cy="206688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There are 3 main questions that are being asked at the beginning in regards to Codefix’s Profile.</a:t>
            </a: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How many months has the company been operating</a:t>
            </a:r>
            <a:r>
              <a:rPr lang="en-US" sz="1200" dirty="0" smtClean="0">
                <a:latin typeface="Roboto"/>
                <a:ea typeface="Roboto"/>
                <a:cs typeface="Roboto"/>
                <a:sym typeface="Roboto"/>
              </a:rPr>
              <a:t>? </a:t>
            </a:r>
            <a:r>
              <a:rPr lang="en-US" sz="1200" dirty="0" smtClean="0">
                <a:solidFill>
                  <a:srgbClr val="C00000"/>
                </a:solidFill>
                <a:latin typeface="Roboto"/>
                <a:ea typeface="Roboto"/>
                <a:cs typeface="Roboto"/>
                <a:sym typeface="Roboto"/>
              </a:rPr>
              <a:t>The Company has been operating since December.</a:t>
            </a:r>
            <a:endParaRPr lang="en-US" sz="12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Which Months do you have enough information to calculate a churn rate</a:t>
            </a:r>
            <a:r>
              <a:rPr lang="en-US" sz="1200" dirty="0" smtClean="0">
                <a:latin typeface="Roboto"/>
                <a:ea typeface="Roboto"/>
                <a:cs typeface="Roboto"/>
                <a:sym typeface="Roboto"/>
              </a:rPr>
              <a:t>? </a:t>
            </a:r>
            <a:r>
              <a:rPr lang="en-US" sz="1200" dirty="0" smtClean="0">
                <a:solidFill>
                  <a:srgbClr val="C00000"/>
                </a:solidFill>
                <a:latin typeface="Roboto"/>
                <a:ea typeface="Roboto"/>
                <a:cs typeface="Roboto"/>
                <a:sym typeface="Roboto"/>
              </a:rPr>
              <a:t>Due to the 1 month Minimum we only have 3 months to calculate.</a:t>
            </a:r>
            <a:endParaRPr lang="en-US" sz="12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200" dirty="0">
                <a:latin typeface="Roboto"/>
                <a:ea typeface="Roboto"/>
                <a:cs typeface="Roboto"/>
                <a:sym typeface="Roboto"/>
              </a:rPr>
              <a:t>What Segments of Users exist</a:t>
            </a:r>
            <a:r>
              <a:rPr lang="en-US" sz="1200" dirty="0" smtClean="0">
                <a:latin typeface="Roboto"/>
                <a:ea typeface="Roboto"/>
                <a:cs typeface="Roboto"/>
                <a:sym typeface="Roboto"/>
              </a:rPr>
              <a:t>? </a:t>
            </a:r>
            <a:r>
              <a:rPr lang="en-US" sz="1200" dirty="0" smtClean="0">
                <a:solidFill>
                  <a:srgbClr val="C00000"/>
                </a:solidFill>
                <a:latin typeface="Roboto"/>
                <a:ea typeface="Roboto"/>
                <a:cs typeface="Roboto"/>
                <a:sym typeface="Roboto"/>
              </a:rPr>
              <a:t>There are 2 segments available, 1000 users by segment. </a:t>
            </a: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4" name="Picture 3"/>
          <p:cNvPicPr>
            <a:picLocks noChangeAspect="1"/>
          </p:cNvPicPr>
          <p:nvPr/>
        </p:nvPicPr>
        <p:blipFill>
          <a:blip r:embed="rId3"/>
          <a:stretch>
            <a:fillRect/>
          </a:stretch>
        </p:blipFill>
        <p:spPr>
          <a:xfrm>
            <a:off x="1559086" y="3271124"/>
            <a:ext cx="1809098" cy="1676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359000" y="1791013"/>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rtl="0">
              <a:spcBef>
                <a:spcPts val="0"/>
              </a:spcBef>
              <a:spcAft>
                <a:spcPts val="0"/>
              </a:spcAft>
              <a:buClr>
                <a:schemeClr val="dk1"/>
              </a:buClr>
              <a:buSzPts val="1100"/>
              <a:buFont typeface="Arial"/>
              <a:buNone/>
            </a:pPr>
            <a:r>
              <a:rPr lang="en-US" sz="4000" dirty="0" smtClean="0">
                <a:solidFill>
                  <a:schemeClr val="lt1"/>
                </a:solidFill>
                <a:latin typeface="Roboto Black"/>
                <a:ea typeface="Roboto Black"/>
                <a:cs typeface="Roboto"/>
                <a:sym typeface="Roboto Black"/>
              </a:rPr>
              <a:t>What is the Overall </a:t>
            </a:r>
            <a:r>
              <a:rPr lang="en-US" sz="4000" dirty="0">
                <a:solidFill>
                  <a:schemeClr val="lt1"/>
                </a:solidFill>
                <a:latin typeface="Roboto Black"/>
                <a:ea typeface="Roboto Black"/>
                <a:cs typeface="Roboto"/>
                <a:sym typeface="Roboto Black"/>
              </a:rPr>
              <a:t>C</a:t>
            </a:r>
            <a:r>
              <a:rPr lang="en-US" sz="4000" dirty="0" smtClean="0">
                <a:solidFill>
                  <a:schemeClr val="lt1"/>
                </a:solidFill>
                <a:latin typeface="Roboto Black"/>
                <a:ea typeface="Roboto Black"/>
                <a:cs typeface="Roboto"/>
                <a:sym typeface="Roboto Black"/>
              </a:rPr>
              <a:t>hurn by Month?</a:t>
            </a:r>
            <a:endParaRPr sz="40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33475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05122"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a:t>
            </a:r>
            <a:r>
              <a:rPr lang="en" sz="2400" b="1" dirty="0" smtClean="0">
                <a:solidFill>
                  <a:srgbClr val="295269"/>
                </a:solidFill>
                <a:latin typeface="Roboto"/>
                <a:ea typeface="Roboto"/>
                <a:cs typeface="Roboto"/>
                <a:sym typeface="Roboto"/>
              </a:rPr>
              <a:t>. What is the overall churn by month?</a:t>
            </a:r>
            <a:endParaRPr sz="2400" b="1" dirty="0">
              <a:solidFill>
                <a:srgbClr val="295269"/>
              </a:solidFill>
              <a:latin typeface="Roboto"/>
              <a:ea typeface="Roboto"/>
              <a:cs typeface="Roboto"/>
              <a:sym typeface="Roboto"/>
            </a:endParaRPr>
          </a:p>
        </p:txBody>
      </p:sp>
      <p:sp>
        <p:nvSpPr>
          <p:cNvPr id="323" name="Shape 323"/>
          <p:cNvSpPr txBox="1"/>
          <p:nvPr/>
        </p:nvSpPr>
        <p:spPr>
          <a:xfrm>
            <a:off x="5165944" y="1130224"/>
            <a:ext cx="3870900" cy="6849395"/>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 </a:t>
            </a:r>
            <a:r>
              <a:rPr lang="en-US" sz="800" dirty="0">
                <a:latin typeface="Courier New"/>
                <a:ea typeface="Courier New"/>
                <a:cs typeface="Courier New"/>
                <a:sym typeface="Courier New"/>
              </a:rPr>
              <a:t>-- CREATE A temporary table for MONTHS and Utilize a cross join along with case statement to convert active subs into flag column 1 or 0</a:t>
            </a:r>
          </a:p>
          <a:p>
            <a:pPr lvl="0">
              <a:buClr>
                <a:schemeClr val="dk1"/>
              </a:buClr>
              <a:buSzPts val="1100"/>
            </a:pPr>
            <a:r>
              <a:rPr lang="en-US" sz="800" dirty="0">
                <a:latin typeface="Courier New"/>
                <a:ea typeface="Courier New"/>
                <a:cs typeface="Courier New"/>
                <a:sym typeface="Courier New"/>
              </a:rPr>
              <a:t>WITH months AS</a:t>
            </a:r>
          </a:p>
          <a:p>
            <a:pPr lvl="0">
              <a:buClr>
                <a:schemeClr val="dk1"/>
              </a:buClr>
              <a:buSzPts val="1100"/>
            </a:pPr>
            <a:r>
              <a:rPr lang="en-US" sz="800" dirty="0">
                <a:latin typeface="Courier New"/>
                <a:ea typeface="Courier New"/>
                <a:cs typeface="Courier New"/>
                <a:sym typeface="Courier New"/>
              </a:rPr>
              <a:t>(SELECT</a:t>
            </a:r>
          </a:p>
          <a:p>
            <a:pPr lvl="0">
              <a:buClr>
                <a:schemeClr val="dk1"/>
              </a:buClr>
              <a:buSzPts val="1100"/>
            </a:pPr>
            <a:r>
              <a:rPr lang="en-US" sz="800" dirty="0">
                <a:latin typeface="Courier New"/>
                <a:ea typeface="Courier New"/>
                <a:cs typeface="Courier New"/>
                <a:sym typeface="Courier New"/>
              </a:rPr>
              <a:t>  '2017-01-01' as first_day,</a:t>
            </a:r>
          </a:p>
          <a:p>
            <a:pPr lvl="0">
              <a:buClr>
                <a:schemeClr val="dk1"/>
              </a:buClr>
              <a:buSzPts val="1100"/>
            </a:pPr>
            <a:r>
              <a:rPr lang="en-US" sz="800" dirty="0">
                <a:latin typeface="Courier New"/>
                <a:ea typeface="Courier New"/>
                <a:cs typeface="Courier New"/>
                <a:sym typeface="Courier New"/>
              </a:rPr>
              <a:t>  '2017-01-31' as last_day</a:t>
            </a:r>
          </a:p>
          <a:p>
            <a:pPr lvl="0">
              <a:buClr>
                <a:schemeClr val="dk1"/>
              </a:buClr>
              <a:buSzPts val="1100"/>
            </a:pPr>
            <a:r>
              <a:rPr lang="en-US" sz="800" dirty="0">
                <a:latin typeface="Courier New"/>
                <a:ea typeface="Courier New"/>
                <a:cs typeface="Courier New"/>
                <a:sym typeface="Courier New"/>
              </a:rPr>
              <a:t>UNION</a:t>
            </a:r>
          </a:p>
          <a:p>
            <a:pPr lvl="0">
              <a:buClr>
                <a:schemeClr val="dk1"/>
              </a:buClr>
              <a:buSzPts val="1100"/>
            </a:pPr>
            <a:r>
              <a:rPr lang="en-US" sz="800" dirty="0">
                <a:latin typeface="Courier New"/>
                <a:ea typeface="Courier New"/>
                <a:cs typeface="Courier New"/>
                <a:sym typeface="Courier New"/>
              </a:rPr>
              <a:t>SELECT</a:t>
            </a:r>
          </a:p>
          <a:p>
            <a:pPr lvl="0">
              <a:buClr>
                <a:schemeClr val="dk1"/>
              </a:buClr>
              <a:buSzPts val="1100"/>
            </a:pPr>
            <a:r>
              <a:rPr lang="en-US" sz="800" dirty="0">
                <a:latin typeface="Courier New"/>
                <a:ea typeface="Courier New"/>
                <a:cs typeface="Courier New"/>
                <a:sym typeface="Courier New"/>
              </a:rPr>
              <a:t>  '2017-02-01' as first_day,</a:t>
            </a:r>
          </a:p>
          <a:p>
            <a:pPr lvl="0">
              <a:buClr>
                <a:schemeClr val="dk1"/>
              </a:buClr>
              <a:buSzPts val="1100"/>
            </a:pPr>
            <a:r>
              <a:rPr lang="en-US" sz="800" dirty="0">
                <a:latin typeface="Courier New"/>
                <a:ea typeface="Courier New"/>
                <a:cs typeface="Courier New"/>
                <a:sym typeface="Courier New"/>
              </a:rPr>
              <a:t>  '2017-02-28' as last_day</a:t>
            </a:r>
          </a:p>
          <a:p>
            <a:pPr lvl="0">
              <a:buClr>
                <a:schemeClr val="dk1"/>
              </a:buClr>
              <a:buSzPts val="1100"/>
            </a:pPr>
            <a:r>
              <a:rPr lang="en-US" sz="800" dirty="0">
                <a:latin typeface="Courier New"/>
                <a:ea typeface="Courier New"/>
                <a:cs typeface="Courier New"/>
                <a:sym typeface="Courier New"/>
              </a:rPr>
              <a:t>UNION</a:t>
            </a:r>
          </a:p>
          <a:p>
            <a:pPr lvl="0">
              <a:buClr>
                <a:schemeClr val="dk1"/>
              </a:buClr>
              <a:buSzPts val="1100"/>
            </a:pPr>
            <a:r>
              <a:rPr lang="en-US" sz="800" dirty="0">
                <a:latin typeface="Courier New"/>
                <a:ea typeface="Courier New"/>
                <a:cs typeface="Courier New"/>
                <a:sym typeface="Courier New"/>
              </a:rPr>
              <a:t>SELECT</a:t>
            </a:r>
          </a:p>
          <a:p>
            <a:pPr lvl="0">
              <a:buClr>
                <a:schemeClr val="dk1"/>
              </a:buClr>
              <a:buSzPts val="1100"/>
            </a:pPr>
            <a:r>
              <a:rPr lang="en-US" sz="800" dirty="0">
                <a:latin typeface="Courier New"/>
                <a:ea typeface="Courier New"/>
                <a:cs typeface="Courier New"/>
                <a:sym typeface="Courier New"/>
              </a:rPr>
              <a:t>  '2017-03-01' as first_day,</a:t>
            </a:r>
          </a:p>
          <a:p>
            <a:pPr lvl="0">
              <a:buClr>
                <a:schemeClr val="dk1"/>
              </a:buClr>
              <a:buSzPts val="1100"/>
            </a:pPr>
            <a:r>
              <a:rPr lang="en-US" sz="800" dirty="0">
                <a:latin typeface="Courier New"/>
                <a:ea typeface="Courier New"/>
                <a:cs typeface="Courier New"/>
                <a:sym typeface="Courier New"/>
              </a:rPr>
              <a:t>  '2017-03-31' as last_day</a:t>
            </a:r>
          </a:p>
          <a:p>
            <a:pPr lvl="0">
              <a:buClr>
                <a:schemeClr val="dk1"/>
              </a:buClr>
              <a:buSzPts val="1100"/>
            </a:pPr>
            <a:r>
              <a:rPr lang="en-US" sz="800" dirty="0">
                <a:latin typeface="Courier New"/>
                <a:ea typeface="Courier New"/>
                <a:cs typeface="Courier New"/>
                <a:sym typeface="Courier New"/>
              </a:rPr>
              <a:t>),</a:t>
            </a:r>
          </a:p>
          <a:p>
            <a:pPr lvl="0">
              <a:buClr>
                <a:schemeClr val="dk1"/>
              </a:buClr>
              <a:buSzPts val="1100"/>
            </a:pPr>
            <a:r>
              <a:rPr lang="en-US" sz="800" dirty="0">
                <a:latin typeface="Courier New"/>
                <a:ea typeface="Courier New"/>
                <a:cs typeface="Courier New"/>
                <a:sym typeface="Courier New"/>
              </a:rPr>
              <a:t>cross_join AS</a:t>
            </a:r>
          </a:p>
          <a:p>
            <a:pPr lvl="0">
              <a:buClr>
                <a:schemeClr val="dk1"/>
              </a:buClr>
              <a:buSzPts val="1100"/>
            </a:pPr>
            <a:r>
              <a:rPr lang="en-US" sz="800" dirty="0">
                <a:latin typeface="Courier New"/>
                <a:ea typeface="Courier New"/>
                <a:cs typeface="Courier New"/>
                <a:sym typeface="Courier New"/>
              </a:rPr>
              <a:t>(SELECT *</a:t>
            </a:r>
          </a:p>
          <a:p>
            <a:pPr lvl="0">
              <a:buClr>
                <a:schemeClr val="dk1"/>
              </a:buClr>
              <a:buSzPts val="1100"/>
            </a:pPr>
            <a:r>
              <a:rPr lang="en-US" sz="800" dirty="0">
                <a:latin typeface="Courier New"/>
                <a:ea typeface="Courier New"/>
                <a:cs typeface="Courier New"/>
                <a:sym typeface="Courier New"/>
              </a:rPr>
              <a:t>FROM subscriptions</a:t>
            </a:r>
          </a:p>
          <a:p>
            <a:pPr lvl="0">
              <a:buClr>
                <a:schemeClr val="dk1"/>
              </a:buClr>
              <a:buSzPts val="1100"/>
            </a:pPr>
            <a:r>
              <a:rPr lang="en-US" sz="800" dirty="0">
                <a:latin typeface="Courier New"/>
                <a:ea typeface="Courier New"/>
                <a:cs typeface="Courier New"/>
                <a:sym typeface="Courier New"/>
              </a:rPr>
              <a:t>CROSS JOIN months),</a:t>
            </a:r>
          </a:p>
          <a:p>
            <a:pPr lvl="0">
              <a:buClr>
                <a:schemeClr val="dk1"/>
              </a:buClr>
              <a:buSzPts val="1100"/>
            </a:pPr>
            <a:r>
              <a:rPr lang="en-US" sz="800" dirty="0">
                <a:latin typeface="Courier New"/>
                <a:ea typeface="Courier New"/>
                <a:cs typeface="Courier New"/>
                <a:sym typeface="Courier New"/>
              </a:rPr>
              <a:t>status AS</a:t>
            </a:r>
          </a:p>
          <a:p>
            <a:pPr lvl="0">
              <a:buClr>
                <a:schemeClr val="dk1"/>
              </a:buClr>
              <a:buSzPts val="1100"/>
            </a:pPr>
            <a:r>
              <a:rPr lang="en-US" sz="800" dirty="0">
                <a:latin typeface="Courier New"/>
                <a:ea typeface="Courier New"/>
                <a:cs typeface="Courier New"/>
                <a:sym typeface="Courier New"/>
              </a:rPr>
              <a:t>(SELECT id, first_day as month,</a:t>
            </a:r>
          </a:p>
          <a:p>
            <a:pPr lvl="0">
              <a:buClr>
                <a:schemeClr val="dk1"/>
              </a:buClr>
              <a:buSzPts val="1100"/>
            </a:pPr>
            <a:r>
              <a:rPr lang="en-US" sz="800" dirty="0">
                <a:latin typeface="Courier New"/>
                <a:ea typeface="Courier New"/>
                <a:cs typeface="Courier New"/>
                <a:sym typeface="Courier New"/>
              </a:rPr>
              <a:t> </a:t>
            </a:r>
          </a:p>
          <a:p>
            <a:pPr lvl="0">
              <a:buClr>
                <a:schemeClr val="dk1"/>
              </a:buClr>
              <a:buSzPts val="1100"/>
            </a:pPr>
            <a:r>
              <a:rPr lang="en-US" sz="800" dirty="0">
                <a:latin typeface="Courier New"/>
                <a:ea typeface="Courier New"/>
                <a:cs typeface="Courier New"/>
                <a:sym typeface="Courier New"/>
              </a:rPr>
              <a:t>  -- The is total active segment</a:t>
            </a:r>
          </a:p>
          <a:p>
            <a:pPr lvl="0">
              <a:buClr>
                <a:schemeClr val="dk1"/>
              </a:buClr>
              <a:buSzPts val="1100"/>
            </a:pPr>
            <a:r>
              <a:rPr lang="en-US" sz="800" dirty="0">
                <a:latin typeface="Courier New"/>
                <a:ea typeface="Courier New"/>
                <a:cs typeface="Courier New"/>
                <a:sym typeface="Courier New"/>
              </a:rPr>
              <a:t> CASE</a:t>
            </a:r>
          </a:p>
          <a:p>
            <a:pPr lvl="0">
              <a:buClr>
                <a:schemeClr val="dk1"/>
              </a:buClr>
              <a:buSzPts val="1100"/>
            </a:pPr>
            <a:r>
              <a:rPr lang="en-US" sz="800" dirty="0">
                <a:latin typeface="Courier New"/>
                <a:ea typeface="Courier New"/>
                <a:cs typeface="Courier New"/>
                <a:sym typeface="Courier New"/>
              </a:rPr>
              <a:t>  WHEN (subscription_start &lt; first_day)</a:t>
            </a:r>
          </a:p>
          <a:p>
            <a:pPr lvl="0">
              <a:buClr>
                <a:schemeClr val="dk1"/>
              </a:buClr>
              <a:buSzPts val="1100"/>
            </a:pPr>
            <a:r>
              <a:rPr lang="en-US" sz="800" dirty="0">
                <a:latin typeface="Courier New"/>
                <a:ea typeface="Courier New"/>
                <a:cs typeface="Courier New"/>
                <a:sym typeface="Courier New"/>
              </a:rPr>
              <a:t>    AND (</a:t>
            </a:r>
          </a:p>
          <a:p>
            <a:pPr lvl="0">
              <a:buClr>
                <a:schemeClr val="dk1"/>
              </a:buClr>
              <a:buSzPts val="1100"/>
            </a:pPr>
            <a:r>
              <a:rPr lang="en-US" sz="800" dirty="0">
                <a:latin typeface="Courier New"/>
                <a:ea typeface="Courier New"/>
                <a:cs typeface="Courier New"/>
                <a:sym typeface="Courier New"/>
              </a:rPr>
              <a:t>      subscription_end &gt; first_day</a:t>
            </a:r>
          </a:p>
          <a:p>
            <a:pPr lvl="0">
              <a:buClr>
                <a:schemeClr val="dk1"/>
              </a:buClr>
              <a:buSzPts val="1100"/>
            </a:pPr>
            <a:r>
              <a:rPr lang="en-US" sz="800" dirty="0">
                <a:latin typeface="Courier New"/>
                <a:ea typeface="Courier New"/>
                <a:cs typeface="Courier New"/>
                <a:sym typeface="Courier New"/>
              </a:rPr>
              <a:t>      OR subscription_end IS NULL</a:t>
            </a:r>
          </a:p>
          <a:p>
            <a:pPr lvl="0">
              <a:buClr>
                <a:schemeClr val="dk1"/>
              </a:buClr>
              <a:buSzPts val="1100"/>
            </a:pPr>
            <a:r>
              <a:rPr lang="en-US" sz="800" dirty="0">
                <a:latin typeface="Courier New"/>
                <a:ea typeface="Courier New"/>
                <a:cs typeface="Courier New"/>
                <a:sym typeface="Courier New"/>
              </a:rPr>
              <a:t>    )</a:t>
            </a:r>
          </a:p>
          <a:p>
            <a:pPr lvl="0">
              <a:buClr>
                <a:schemeClr val="dk1"/>
              </a:buClr>
              <a:buSzPts val="1100"/>
            </a:pPr>
            <a:r>
              <a:rPr lang="en-US" sz="800" dirty="0">
                <a:latin typeface="Courier New"/>
                <a:ea typeface="Courier New"/>
                <a:cs typeface="Courier New"/>
                <a:sym typeface="Courier New"/>
              </a:rPr>
              <a:t> THEN 1</a:t>
            </a:r>
          </a:p>
          <a:p>
            <a:pPr lvl="0">
              <a:buClr>
                <a:schemeClr val="dk1"/>
              </a:buClr>
              <a:buSzPts val="1100"/>
            </a:pPr>
            <a:r>
              <a:rPr lang="en-US" sz="800" dirty="0">
                <a:latin typeface="Courier New"/>
                <a:ea typeface="Courier New"/>
                <a:cs typeface="Courier New"/>
                <a:sym typeface="Courier New"/>
              </a:rPr>
              <a:t>  ELSE 0</a:t>
            </a:r>
          </a:p>
          <a:p>
            <a:pPr lvl="0">
              <a:buClr>
                <a:schemeClr val="dk1"/>
              </a:buClr>
              <a:buSzPts val="1100"/>
            </a:pPr>
            <a:r>
              <a:rPr lang="en-US" sz="800" dirty="0">
                <a:latin typeface="Courier New"/>
                <a:ea typeface="Courier New"/>
                <a:cs typeface="Courier New"/>
                <a:sym typeface="Courier New"/>
              </a:rPr>
              <a:t>END as is_active,</a:t>
            </a:r>
          </a:p>
          <a:p>
            <a:pPr lvl="0">
              <a:buClr>
                <a:schemeClr val="dk1"/>
              </a:buClr>
              <a:buSzPts val="1100"/>
            </a:pPr>
            <a:r>
              <a:rPr lang="en-US" sz="800" dirty="0">
                <a:latin typeface="Courier New"/>
                <a:ea typeface="Courier New"/>
                <a:cs typeface="Courier New"/>
                <a:sym typeface="Courier New"/>
              </a:rPr>
              <a:t> </a:t>
            </a:r>
          </a:p>
          <a:p>
            <a:pPr lvl="0">
              <a:buClr>
                <a:schemeClr val="dk1"/>
              </a:buClr>
              <a:buSzPts val="1100"/>
            </a:pPr>
            <a:r>
              <a:rPr lang="en-US" sz="800" dirty="0">
                <a:latin typeface="Courier New"/>
                <a:ea typeface="Courier New"/>
                <a:cs typeface="Courier New"/>
                <a:sym typeface="Courier New"/>
              </a:rPr>
              <a:t>  -- Here we'll create out cancelled segments</a:t>
            </a:r>
          </a:p>
          <a:p>
            <a:pPr lvl="0">
              <a:buClr>
                <a:schemeClr val="dk1"/>
              </a:buClr>
              <a:buSzPts val="1100"/>
            </a:pPr>
            <a:r>
              <a:rPr lang="en-US" sz="800" dirty="0">
                <a:latin typeface="Courier New"/>
                <a:ea typeface="Courier New"/>
                <a:cs typeface="Courier New"/>
                <a:sym typeface="Courier New"/>
              </a:rPr>
              <a:t>CASE</a:t>
            </a:r>
          </a:p>
          <a:p>
            <a:pPr lvl="0">
              <a:buClr>
                <a:schemeClr val="dk1"/>
              </a:buClr>
              <a:buSzPts val="1100"/>
            </a:pPr>
            <a:r>
              <a:rPr lang="en-US" sz="800" dirty="0">
                <a:latin typeface="Courier New"/>
                <a:ea typeface="Courier New"/>
                <a:cs typeface="Courier New"/>
                <a:sym typeface="Courier New"/>
              </a:rPr>
              <a:t>WHEN (subscription_end BETWEEN first_day AND last_day)</a:t>
            </a:r>
          </a:p>
          <a:p>
            <a:pPr lvl="0">
              <a:buClr>
                <a:schemeClr val="dk1"/>
              </a:buClr>
              <a:buSzPts val="1100"/>
            </a:pPr>
            <a:r>
              <a:rPr lang="en-US" sz="800" dirty="0">
                <a:latin typeface="Courier New"/>
                <a:ea typeface="Courier New"/>
                <a:cs typeface="Courier New"/>
                <a:sym typeface="Courier New"/>
              </a:rPr>
              <a:t>THEN 1</a:t>
            </a:r>
          </a:p>
          <a:p>
            <a:pPr lvl="0">
              <a:buClr>
                <a:schemeClr val="dk1"/>
              </a:buClr>
              <a:buSzPts val="1100"/>
            </a:pPr>
            <a:r>
              <a:rPr lang="en-US" sz="800" dirty="0">
                <a:latin typeface="Courier New"/>
                <a:ea typeface="Courier New"/>
                <a:cs typeface="Courier New"/>
                <a:sym typeface="Courier New"/>
              </a:rPr>
              <a:t>ELSE 0</a:t>
            </a:r>
          </a:p>
          <a:p>
            <a:pPr lvl="0">
              <a:buClr>
                <a:schemeClr val="dk1"/>
              </a:buClr>
              <a:buSzPts val="1100"/>
            </a:pPr>
            <a:r>
              <a:rPr lang="en-US" sz="800" dirty="0">
                <a:latin typeface="Courier New"/>
                <a:ea typeface="Courier New"/>
                <a:cs typeface="Courier New"/>
                <a:sym typeface="Courier New"/>
              </a:rPr>
              <a:t>END as is_canceled</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FROM cross_join),</a:t>
            </a:r>
          </a:p>
          <a:p>
            <a:pPr lvl="0">
              <a:buClr>
                <a:schemeClr val="dk1"/>
              </a:buClr>
              <a:buSzPts val="1100"/>
            </a:pPr>
            <a:r>
              <a:rPr lang="en-US" sz="800" dirty="0">
                <a:latin typeface="Courier New"/>
                <a:ea typeface="Courier New"/>
                <a:cs typeface="Courier New"/>
                <a:sym typeface="Courier New"/>
              </a:rPr>
              <a:t>-- Lets compute our Aggregate numbers for both segments</a:t>
            </a:r>
          </a:p>
          <a:p>
            <a:pPr lvl="0">
              <a:buClr>
                <a:schemeClr val="dk1"/>
              </a:buClr>
              <a:buSzPts val="1100"/>
            </a:pPr>
            <a:r>
              <a:rPr lang="en-US" sz="800" dirty="0">
                <a:latin typeface="Courier New"/>
                <a:ea typeface="Courier New"/>
                <a:cs typeface="Courier New"/>
                <a:sym typeface="Courier New"/>
              </a:rPr>
              <a:t>status_aggregate AS</a:t>
            </a:r>
          </a:p>
          <a:p>
            <a:pPr lvl="0">
              <a:buClr>
                <a:schemeClr val="dk1"/>
              </a:buClr>
              <a:buSzPts val="1100"/>
            </a:pPr>
            <a:r>
              <a:rPr lang="en-US" sz="800" dirty="0">
                <a:latin typeface="Courier New"/>
                <a:ea typeface="Courier New"/>
                <a:cs typeface="Courier New"/>
                <a:sym typeface="Courier New"/>
              </a:rPr>
              <a:t>(SELECT</a:t>
            </a:r>
          </a:p>
          <a:p>
            <a:pPr lvl="0">
              <a:buClr>
                <a:schemeClr val="dk1"/>
              </a:buClr>
              <a:buSzPts val="1100"/>
            </a:pPr>
            <a:r>
              <a:rPr lang="en-US" sz="800" dirty="0">
                <a:latin typeface="Courier New"/>
                <a:ea typeface="Courier New"/>
                <a:cs typeface="Courier New"/>
                <a:sym typeface="Courier New"/>
              </a:rPr>
              <a:t>  month,</a:t>
            </a:r>
          </a:p>
          <a:p>
            <a:pPr lvl="0">
              <a:buClr>
                <a:schemeClr val="dk1"/>
              </a:buClr>
              <a:buSzPts val="1100"/>
            </a:pPr>
            <a:r>
              <a:rPr lang="en-US" sz="800" dirty="0">
                <a:latin typeface="Courier New"/>
                <a:ea typeface="Courier New"/>
                <a:cs typeface="Courier New"/>
                <a:sym typeface="Courier New"/>
              </a:rPr>
              <a:t> SUM(is_active) as sum_active,</a:t>
            </a:r>
          </a:p>
          <a:p>
            <a:pPr lvl="0">
              <a:buClr>
                <a:schemeClr val="dk1"/>
              </a:buClr>
              <a:buSzPts val="1100"/>
            </a:pPr>
            <a:r>
              <a:rPr lang="en-US" sz="800" dirty="0">
                <a:latin typeface="Courier New"/>
                <a:ea typeface="Courier New"/>
                <a:cs typeface="Courier New"/>
                <a:sym typeface="Courier New"/>
              </a:rPr>
              <a:t> SUM(is_canceled) as sum_canceled</a:t>
            </a:r>
          </a:p>
          <a:p>
            <a:pPr lvl="0">
              <a:buClr>
                <a:schemeClr val="dk1"/>
              </a:buClr>
              <a:buSzPts val="1100"/>
            </a:pPr>
            <a:r>
              <a:rPr lang="en-US" sz="800" dirty="0">
                <a:latin typeface="Courier New"/>
                <a:ea typeface="Courier New"/>
                <a:cs typeface="Courier New"/>
                <a:sym typeface="Courier New"/>
              </a:rPr>
              <a:t>FROM status</a:t>
            </a:r>
          </a:p>
          <a:p>
            <a:pPr lvl="0">
              <a:buClr>
                <a:schemeClr val="dk1"/>
              </a:buClr>
              <a:buSzPts val="1100"/>
            </a:pPr>
            <a:r>
              <a:rPr lang="en-US" sz="800" dirty="0">
                <a:latin typeface="Courier New"/>
                <a:ea typeface="Courier New"/>
                <a:cs typeface="Courier New"/>
                <a:sym typeface="Courier New"/>
              </a:rPr>
              <a:t>GROUP BY month)</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 Compute the Churn Rates and round the rates</a:t>
            </a:r>
          </a:p>
          <a:p>
            <a:pPr lvl="0">
              <a:buClr>
                <a:schemeClr val="dk1"/>
              </a:buClr>
              <a:buSzPts val="1100"/>
            </a:pPr>
            <a:r>
              <a:rPr lang="en-US" sz="800" dirty="0">
                <a:latin typeface="Courier New"/>
                <a:ea typeface="Courier New"/>
                <a:cs typeface="Courier New"/>
                <a:sym typeface="Courier New"/>
              </a:rPr>
              <a:t>SELECT month, </a:t>
            </a:r>
          </a:p>
          <a:p>
            <a:pPr lvl="0">
              <a:buClr>
                <a:schemeClr val="dk1"/>
              </a:buClr>
              <a:buSzPts val="1100"/>
            </a:pPr>
            <a:r>
              <a:rPr lang="en-US" sz="800" dirty="0">
                <a:latin typeface="Courier New"/>
                <a:ea typeface="Courier New"/>
                <a:cs typeface="Courier New"/>
                <a:sym typeface="Courier New"/>
              </a:rPr>
              <a:t>ROUND(1.0*sum_canceled/sum_active,2) as 'overall churn_rate'</a:t>
            </a:r>
          </a:p>
          <a:p>
            <a:pPr lvl="0">
              <a:buClr>
                <a:schemeClr val="dk1"/>
              </a:buClr>
              <a:buSzPts val="1100"/>
            </a:pPr>
            <a:r>
              <a:rPr lang="en-US" sz="800" dirty="0">
                <a:latin typeface="Courier New"/>
                <a:ea typeface="Courier New"/>
                <a:cs typeface="Courier New"/>
                <a:sym typeface="Courier New"/>
              </a:rPr>
              <a:t>FROM status_aggregate;	</a:t>
            </a:r>
            <a:r>
              <a:rPr lang="en-US" sz="800" dirty="0" smtClean="0">
                <a:latin typeface="Courier New"/>
                <a:ea typeface="Courier New"/>
                <a:cs typeface="Courier New"/>
                <a:sym typeface="Courier New"/>
              </a:rPr>
              <a:t>	</a:t>
            </a:r>
            <a:endParaRPr sz="800" dirty="0">
              <a:latin typeface="Courier New"/>
              <a:ea typeface="Courier New"/>
              <a:cs typeface="Courier New"/>
              <a:sym typeface="Courier New"/>
            </a:endParaRPr>
          </a:p>
        </p:txBody>
      </p:sp>
      <p:sp>
        <p:nvSpPr>
          <p:cNvPr id="324" name="Shape 324"/>
          <p:cNvSpPr txBox="1"/>
          <p:nvPr/>
        </p:nvSpPr>
        <p:spPr>
          <a:xfrm>
            <a:off x="171396" y="1130223"/>
            <a:ext cx="4920900" cy="684939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latin typeface="Roboto"/>
                <a:ea typeface="Roboto"/>
                <a:cs typeface="Roboto"/>
                <a:sym typeface="Roboto"/>
              </a:rPr>
              <a:t>In </a:t>
            </a:r>
            <a:r>
              <a:rPr lang="en-US" sz="1200" dirty="0">
                <a:latin typeface="Roboto"/>
                <a:ea typeface="Roboto"/>
                <a:cs typeface="Roboto"/>
                <a:sym typeface="Roboto"/>
              </a:rPr>
              <a:t>o</a:t>
            </a:r>
            <a:r>
              <a:rPr lang="en-US" sz="1200" dirty="0" smtClean="0">
                <a:latin typeface="Roboto"/>
                <a:ea typeface="Roboto"/>
                <a:cs typeface="Roboto"/>
                <a:sym typeface="Roboto"/>
              </a:rPr>
              <a:t>rder </a:t>
            </a:r>
            <a:r>
              <a:rPr lang="en-US" sz="1200" dirty="0" smtClean="0">
                <a:latin typeface="Roboto"/>
                <a:ea typeface="Roboto"/>
                <a:cs typeface="Roboto"/>
                <a:sym typeface="Roboto"/>
              </a:rPr>
              <a:t>to find the overall churn by </a:t>
            </a:r>
            <a:r>
              <a:rPr lang="en-US" sz="1200" dirty="0" smtClean="0">
                <a:latin typeface="Roboto"/>
                <a:ea typeface="Roboto"/>
                <a:cs typeface="Roboto"/>
                <a:sym typeface="Roboto"/>
              </a:rPr>
              <a:t>month</a:t>
            </a:r>
            <a:r>
              <a:rPr lang="en-US" sz="1200" dirty="0" smtClean="0">
                <a:latin typeface="Roboto"/>
                <a:ea typeface="Roboto"/>
                <a:cs typeface="Roboto"/>
                <a:sym typeface="Roboto"/>
              </a:rPr>
              <a:t>, we create a temp table for our months. Cross join with subscription table and create our alias fields thru case statements. We aggregate the segments and apply the calculation of </a:t>
            </a:r>
            <a:r>
              <a:rPr lang="en-US" sz="1200" dirty="0">
                <a:latin typeface="Courier New"/>
                <a:ea typeface="Courier New"/>
                <a:cs typeface="Courier New"/>
                <a:sym typeface="Courier New"/>
              </a:rPr>
              <a:t>ROUND(1.0*sum_canceled/sum_active,2</a:t>
            </a:r>
            <a:r>
              <a:rPr lang="en-US" sz="1200" dirty="0" smtClean="0">
                <a:latin typeface="Courier New"/>
                <a:ea typeface="Courier New"/>
                <a:cs typeface="Courier New"/>
                <a:sym typeface="Courier New"/>
              </a:rPr>
              <a:t>)</a:t>
            </a:r>
            <a:r>
              <a:rPr lang="en-US" sz="1200" dirty="0" smtClean="0">
                <a:latin typeface="Roboto" panose="020B0604020202020204" charset="0"/>
                <a:ea typeface="Roboto" panose="020B0604020202020204" charset="0"/>
                <a:cs typeface="Courier New"/>
                <a:sym typeface="Courier New"/>
              </a:rPr>
              <a:t>.</a:t>
            </a:r>
          </a:p>
          <a:p>
            <a:pPr lvl="0">
              <a:lnSpc>
                <a:spcPct val="115000"/>
              </a:lnSpc>
              <a:buClr>
                <a:schemeClr val="dk1"/>
              </a:buClr>
              <a:buSzPts val="1100"/>
            </a:pPr>
            <a:r>
              <a:rPr lang="en-US" sz="1200" dirty="0" smtClean="0">
                <a:latin typeface="Roboto" panose="020B0604020202020204" charset="0"/>
                <a:ea typeface="Roboto" panose="020B0604020202020204" charset="0"/>
                <a:cs typeface="Courier New"/>
                <a:sym typeface="Courier New"/>
              </a:rPr>
              <a:t>Based on the results there seems to be an issue with Codefix’s customer </a:t>
            </a:r>
            <a:r>
              <a:rPr lang="en-US" sz="1200" dirty="0" smtClean="0">
                <a:latin typeface="Roboto" panose="020B0604020202020204" charset="0"/>
                <a:ea typeface="Roboto" panose="020B0604020202020204" charset="0"/>
                <a:cs typeface="Courier New"/>
                <a:sym typeface="Courier New"/>
              </a:rPr>
              <a:t>retention</a:t>
            </a:r>
            <a:r>
              <a:rPr lang="en-US" sz="1200" dirty="0" smtClean="0">
                <a:latin typeface="Roboto" panose="020B0604020202020204" charset="0"/>
                <a:ea typeface="Roboto" panose="020B0604020202020204" charset="0"/>
                <a:cs typeface="Courier New"/>
                <a:sym typeface="Courier New"/>
              </a:rPr>
              <a:t>, especially month over month.</a:t>
            </a:r>
            <a:endParaRPr lang="en-US" sz="1200" dirty="0" smtClean="0">
              <a:latin typeface="Courier New"/>
              <a:ea typeface="Courier New"/>
              <a:cs typeface="Courier New"/>
              <a:sym typeface="Courier New"/>
            </a:endParaRPr>
          </a:p>
          <a:p>
            <a:pPr lvl="0">
              <a:lnSpc>
                <a:spcPct val="115000"/>
              </a:lnSpc>
              <a:buClr>
                <a:schemeClr val="dk1"/>
              </a:buClr>
              <a:buSzPts val="1100"/>
            </a:pPr>
            <a:endParaRPr lang="en-US" sz="1200" dirty="0">
              <a:latin typeface="Courier New"/>
              <a:ea typeface="Courier New"/>
              <a:cs typeface="Courier New"/>
              <a:sym typeface="Courier New"/>
            </a:endParaRPr>
          </a:p>
          <a:p>
            <a:pPr lvl="0">
              <a:lnSpc>
                <a:spcPct val="115000"/>
              </a:lnSpc>
              <a:buClr>
                <a:schemeClr val="dk1"/>
              </a:buClr>
              <a:buSzPts val="1100"/>
            </a:pPr>
            <a:r>
              <a:rPr lang="en-US" sz="1200" dirty="0" smtClean="0">
                <a:latin typeface="Courier New"/>
                <a:ea typeface="Courier New"/>
                <a:cs typeface="Courier New"/>
                <a:sym typeface="Courier New"/>
              </a:rPr>
              <a:t> </a:t>
            </a:r>
          </a:p>
          <a:p>
            <a:pPr lvl="0">
              <a:lnSpc>
                <a:spcPct val="115000"/>
              </a:lnSpc>
              <a:buClr>
                <a:schemeClr val="dk1"/>
              </a:buClr>
              <a:buSzPts val="1100"/>
            </a:pPr>
            <a:endParaRPr lang="en-US" sz="1200" dirty="0">
              <a:latin typeface="Courier New"/>
              <a:ea typeface="Roboto"/>
              <a:cs typeface="Courier New"/>
              <a:sym typeface="Courier New"/>
            </a:endParaRPr>
          </a:p>
          <a:p>
            <a:pPr lvl="0">
              <a:lnSpc>
                <a:spcPct val="115000"/>
              </a:lnSpc>
              <a:buClr>
                <a:schemeClr val="dk1"/>
              </a:buClr>
              <a:buSzPts val="1100"/>
            </a:pPr>
            <a:endParaRPr sz="1200" dirty="0">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816909" y="2651262"/>
            <a:ext cx="3822379" cy="2951619"/>
          </a:xfrm>
          <a:prstGeom prst="rect">
            <a:avLst/>
          </a:prstGeom>
        </p:spPr>
      </p:pic>
    </p:spTree>
    <p:extLst>
      <p:ext uri="{BB962C8B-B14F-4D97-AF65-F5344CB8AC3E}">
        <p14:creationId xmlns:p14="http://schemas.microsoft.com/office/powerpoint/2010/main" val="2826659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359000" y="1791013"/>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rtl="0">
              <a:spcBef>
                <a:spcPts val="0"/>
              </a:spcBef>
              <a:spcAft>
                <a:spcPts val="0"/>
              </a:spcAft>
              <a:buClr>
                <a:schemeClr val="dk1"/>
              </a:buClr>
              <a:buSzPts val="1100"/>
              <a:buFont typeface="Arial"/>
              <a:buNone/>
            </a:pPr>
            <a:r>
              <a:rPr lang="en-US" sz="3200" dirty="0" smtClean="0">
                <a:solidFill>
                  <a:schemeClr val="lt1"/>
                </a:solidFill>
                <a:latin typeface="Roboto Black"/>
                <a:ea typeface="Roboto Black"/>
                <a:cs typeface="Roboto"/>
                <a:sym typeface="Roboto Black"/>
              </a:rPr>
              <a:t>Comparing Churn Rates Between Segments</a:t>
            </a:r>
            <a:r>
              <a:rPr lang="en-US" sz="3600" dirty="0" smtClean="0">
                <a:solidFill>
                  <a:schemeClr val="lt1"/>
                </a:solidFill>
                <a:latin typeface="Roboto Black"/>
                <a:ea typeface="Roboto Black"/>
                <a:cs typeface="Roboto"/>
                <a:sym typeface="Roboto Black"/>
              </a:rPr>
              <a:t>.</a:t>
            </a:r>
            <a:endParaRPr sz="36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79175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75144" y="237624"/>
            <a:ext cx="5266877" cy="700095"/>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smtClean="0">
                <a:solidFill>
                  <a:srgbClr val="295269"/>
                </a:solidFill>
                <a:latin typeface="Roboto"/>
                <a:ea typeface="Roboto"/>
                <a:cs typeface="Roboto"/>
                <a:sym typeface="Roboto"/>
              </a:rPr>
              <a:t>3. Comparing churn rates by segments.</a:t>
            </a:r>
            <a:endParaRPr sz="2400" b="1" dirty="0">
              <a:solidFill>
                <a:srgbClr val="295269"/>
              </a:solidFill>
              <a:latin typeface="Roboto"/>
              <a:ea typeface="Roboto"/>
              <a:cs typeface="Roboto"/>
              <a:sym typeface="Roboto"/>
            </a:endParaRPr>
          </a:p>
        </p:txBody>
      </p:sp>
      <p:sp>
        <p:nvSpPr>
          <p:cNvPr id="323" name="Shape 323"/>
          <p:cNvSpPr txBox="1"/>
          <p:nvPr/>
        </p:nvSpPr>
        <p:spPr>
          <a:xfrm>
            <a:off x="5204517" y="353328"/>
            <a:ext cx="3939483" cy="7626291"/>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800" dirty="0">
                <a:latin typeface="Courier New"/>
                <a:ea typeface="Courier New"/>
                <a:cs typeface="Courier New"/>
                <a:sym typeface="Courier New"/>
              </a:rPr>
              <a:t>-- </a:t>
            </a:r>
            <a:r>
              <a:rPr lang="en-US" sz="800" dirty="0" smtClean="0">
                <a:latin typeface="Courier New"/>
                <a:ea typeface="Courier New"/>
                <a:cs typeface="Courier New"/>
                <a:sym typeface="Courier New"/>
              </a:rPr>
              <a:t>These are </a:t>
            </a:r>
            <a:r>
              <a:rPr lang="en-US" sz="800" dirty="0">
                <a:latin typeface="Courier New"/>
                <a:ea typeface="Courier New"/>
                <a:cs typeface="Courier New"/>
                <a:sym typeface="Courier New"/>
              </a:rPr>
              <a:t>the active 87 </a:t>
            </a:r>
            <a:r>
              <a:rPr lang="en-US" sz="800" dirty="0" smtClean="0">
                <a:latin typeface="Courier New"/>
                <a:ea typeface="Courier New"/>
                <a:cs typeface="Courier New"/>
                <a:sym typeface="Courier New"/>
              </a:rPr>
              <a:t>segments</a:t>
            </a: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 CASE</a:t>
            </a:r>
          </a:p>
          <a:p>
            <a:pPr lvl="0">
              <a:buClr>
                <a:schemeClr val="dk1"/>
              </a:buClr>
              <a:buSzPts val="1100"/>
            </a:pPr>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subscription_start</a:t>
            </a:r>
            <a:r>
              <a:rPr lang="en-US" sz="800" dirty="0">
                <a:latin typeface="Courier New"/>
                <a:ea typeface="Courier New"/>
                <a:cs typeface="Courier New"/>
                <a:sym typeface="Courier New"/>
              </a:rPr>
              <a:t> &lt;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a:t>
            </a:r>
          </a:p>
          <a:p>
            <a:pPr lvl="0">
              <a:buClr>
                <a:schemeClr val="dk1"/>
              </a:buClr>
              <a:buSzPts val="1100"/>
            </a:pPr>
            <a:r>
              <a:rPr lang="en-US" sz="800" dirty="0">
                <a:latin typeface="Courier New"/>
                <a:ea typeface="Courier New"/>
                <a:cs typeface="Courier New"/>
                <a:sym typeface="Courier New"/>
              </a:rPr>
              <a:t>    AND (</a:t>
            </a:r>
          </a:p>
          <a:p>
            <a:pPr lvl="0">
              <a:buClr>
                <a:schemeClr val="dk1"/>
              </a:buClr>
              <a:buSzPts val="1100"/>
            </a:pPr>
            <a:r>
              <a:rPr lang="en-US" sz="800" dirty="0">
                <a:latin typeface="Courier New"/>
                <a:ea typeface="Courier New"/>
                <a:cs typeface="Courier New"/>
                <a:sym typeface="Courier New"/>
              </a:rPr>
              <a:t>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&gt; </a:t>
            </a:r>
            <a:r>
              <a:rPr lang="en-US" sz="800" dirty="0" err="1">
                <a:latin typeface="Courier New"/>
                <a:ea typeface="Courier New"/>
                <a:cs typeface="Courier New"/>
                <a:sym typeface="Courier New"/>
              </a:rPr>
              <a:t>first_day</a:t>
            </a: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      OR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IS NULL</a:t>
            </a:r>
          </a:p>
          <a:p>
            <a:pPr lvl="0">
              <a:buClr>
                <a:schemeClr val="dk1"/>
              </a:buClr>
              <a:buSzPts val="1100"/>
            </a:pPr>
            <a:r>
              <a:rPr lang="en-US" sz="800" dirty="0">
                <a:latin typeface="Courier New"/>
                <a:ea typeface="Courier New"/>
                <a:cs typeface="Courier New"/>
                <a:sym typeface="Courier New"/>
              </a:rPr>
              <a:t>    )</a:t>
            </a:r>
          </a:p>
          <a:p>
            <a:pPr lvl="0">
              <a:buClr>
                <a:schemeClr val="dk1"/>
              </a:buClr>
              <a:buSzPts val="1100"/>
            </a:pPr>
            <a:r>
              <a:rPr lang="en-US" sz="800" dirty="0">
                <a:latin typeface="Courier New"/>
                <a:ea typeface="Courier New"/>
                <a:cs typeface="Courier New"/>
                <a:sym typeface="Courier New"/>
              </a:rPr>
              <a:t> AND segment = 87</a:t>
            </a:r>
          </a:p>
          <a:p>
            <a:pPr lvl="0">
              <a:buClr>
                <a:schemeClr val="dk1"/>
              </a:buClr>
              <a:buSzPts val="1100"/>
            </a:pPr>
            <a:r>
              <a:rPr lang="en-US" sz="800" dirty="0">
                <a:latin typeface="Courier New"/>
                <a:ea typeface="Courier New"/>
                <a:cs typeface="Courier New"/>
                <a:sym typeface="Courier New"/>
              </a:rPr>
              <a:t> THEN 1</a:t>
            </a:r>
          </a:p>
          <a:p>
            <a:pPr lvl="0">
              <a:buClr>
                <a:schemeClr val="dk1"/>
              </a:buClr>
              <a:buSzPts val="1100"/>
            </a:pPr>
            <a:r>
              <a:rPr lang="en-US" sz="800" dirty="0">
                <a:latin typeface="Courier New"/>
                <a:ea typeface="Courier New"/>
                <a:cs typeface="Courier New"/>
                <a:sym typeface="Courier New"/>
              </a:rPr>
              <a:t>  ELSE 0</a:t>
            </a:r>
          </a:p>
          <a:p>
            <a:pPr lvl="0">
              <a:buClr>
                <a:schemeClr val="dk1"/>
              </a:buClr>
              <a:buSzPts val="1100"/>
            </a:pPr>
            <a:r>
              <a:rPr lang="en-US" sz="800" dirty="0">
                <a:latin typeface="Courier New"/>
                <a:ea typeface="Courier New"/>
                <a:cs typeface="Courier New"/>
                <a:sym typeface="Courier New"/>
              </a:rPr>
              <a:t>END as is_active_87,</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 -- This would be the cancelled 87 </a:t>
            </a:r>
            <a:r>
              <a:rPr lang="en-US" sz="800" dirty="0" smtClean="0">
                <a:latin typeface="Courier New"/>
                <a:ea typeface="Courier New"/>
                <a:cs typeface="Courier New"/>
                <a:sym typeface="Courier New"/>
              </a:rPr>
              <a:t>segments</a:t>
            </a: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CASE</a:t>
            </a:r>
          </a:p>
          <a:p>
            <a:pPr lvl="0">
              <a:buClr>
                <a:schemeClr val="dk1"/>
              </a:buClr>
              <a:buSzPts val="1100"/>
            </a:pPr>
            <a:r>
              <a:rPr lang="en-US" sz="800" dirty="0">
                <a:latin typeface="Courier New"/>
                <a:ea typeface="Courier New"/>
                <a:cs typeface="Courier New"/>
                <a:sym typeface="Courier New"/>
              </a:rPr>
              <a:t>WHEN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BETWEEN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last_day</a:t>
            </a:r>
            <a:r>
              <a:rPr lang="en-US" sz="800" dirty="0">
                <a:latin typeface="Courier New"/>
                <a:ea typeface="Courier New"/>
                <a:cs typeface="Courier New"/>
                <a:sym typeface="Courier New"/>
              </a:rPr>
              <a:t>) AND ( segment= 87) </a:t>
            </a:r>
          </a:p>
          <a:p>
            <a:pPr lvl="0">
              <a:buClr>
                <a:schemeClr val="dk1"/>
              </a:buClr>
              <a:buSzPts val="1100"/>
            </a:pPr>
            <a:r>
              <a:rPr lang="en-US" sz="800" dirty="0">
                <a:latin typeface="Courier New"/>
                <a:ea typeface="Courier New"/>
                <a:cs typeface="Courier New"/>
                <a:sym typeface="Courier New"/>
              </a:rPr>
              <a:t>THEN 1</a:t>
            </a:r>
          </a:p>
          <a:p>
            <a:pPr lvl="0">
              <a:buClr>
                <a:schemeClr val="dk1"/>
              </a:buClr>
              <a:buSzPts val="1100"/>
            </a:pPr>
            <a:r>
              <a:rPr lang="en-US" sz="800" dirty="0">
                <a:latin typeface="Courier New"/>
                <a:ea typeface="Courier New"/>
                <a:cs typeface="Courier New"/>
                <a:sym typeface="Courier New"/>
              </a:rPr>
              <a:t>ELSE 0</a:t>
            </a:r>
          </a:p>
          <a:p>
            <a:pPr lvl="0">
              <a:buClr>
                <a:schemeClr val="dk1"/>
              </a:buClr>
              <a:buSzPts val="1100"/>
            </a:pPr>
            <a:r>
              <a:rPr lang="en-US" sz="800" dirty="0">
                <a:latin typeface="Courier New"/>
                <a:ea typeface="Courier New"/>
                <a:cs typeface="Courier New"/>
                <a:sym typeface="Courier New"/>
              </a:rPr>
              <a:t>END as is_canceled_87,</a:t>
            </a:r>
          </a:p>
          <a:p>
            <a:pPr lvl="0">
              <a:buClr>
                <a:schemeClr val="dk1"/>
              </a:buClr>
              <a:buSzPts val="1100"/>
            </a:pPr>
            <a:r>
              <a:rPr lang="en-US" sz="800" dirty="0">
                <a:latin typeface="Courier New"/>
                <a:ea typeface="Courier New"/>
                <a:cs typeface="Courier New"/>
                <a:sym typeface="Courier New"/>
              </a:rPr>
              <a:t> </a:t>
            </a:r>
          </a:p>
          <a:p>
            <a:pPr lvl="0">
              <a:buClr>
                <a:schemeClr val="dk1"/>
              </a:buClr>
              <a:buSzPts val="1100"/>
            </a:pPr>
            <a:r>
              <a:rPr lang="en-US" sz="800" dirty="0">
                <a:latin typeface="Courier New"/>
                <a:ea typeface="Courier New"/>
                <a:cs typeface="Courier New"/>
                <a:sym typeface="Courier New"/>
              </a:rPr>
              <a:t>-- This is active 30 </a:t>
            </a:r>
            <a:r>
              <a:rPr lang="en-US" sz="800" dirty="0" smtClean="0">
                <a:latin typeface="Courier New"/>
                <a:ea typeface="Courier New"/>
                <a:cs typeface="Courier New"/>
                <a:sym typeface="Courier New"/>
              </a:rPr>
              <a:t>segments</a:t>
            </a: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CASE</a:t>
            </a:r>
          </a:p>
          <a:p>
            <a:pPr lvl="0">
              <a:buClr>
                <a:schemeClr val="dk1"/>
              </a:buClr>
              <a:buSzPts val="1100"/>
            </a:pPr>
            <a:r>
              <a:rPr lang="en-US" sz="800" dirty="0">
                <a:latin typeface="Courier New"/>
                <a:ea typeface="Courier New"/>
                <a:cs typeface="Courier New"/>
                <a:sym typeface="Courier New"/>
              </a:rPr>
              <a:t>  WHEN (</a:t>
            </a:r>
            <a:r>
              <a:rPr lang="en-US" sz="800" dirty="0" err="1">
                <a:latin typeface="Courier New"/>
                <a:ea typeface="Courier New"/>
                <a:cs typeface="Courier New"/>
                <a:sym typeface="Courier New"/>
              </a:rPr>
              <a:t>subscription_start</a:t>
            </a:r>
            <a:r>
              <a:rPr lang="en-US" sz="800" dirty="0">
                <a:latin typeface="Courier New"/>
                <a:ea typeface="Courier New"/>
                <a:cs typeface="Courier New"/>
                <a:sym typeface="Courier New"/>
              </a:rPr>
              <a:t> &lt;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a:t>
            </a:r>
          </a:p>
          <a:p>
            <a:pPr lvl="0">
              <a:buClr>
                <a:schemeClr val="dk1"/>
              </a:buClr>
              <a:buSzPts val="1100"/>
            </a:pPr>
            <a:r>
              <a:rPr lang="en-US" sz="800" dirty="0">
                <a:latin typeface="Courier New"/>
                <a:ea typeface="Courier New"/>
                <a:cs typeface="Courier New"/>
                <a:sym typeface="Courier New"/>
              </a:rPr>
              <a:t>    AND (</a:t>
            </a:r>
          </a:p>
          <a:p>
            <a:pPr lvl="0">
              <a:buClr>
                <a:schemeClr val="dk1"/>
              </a:buClr>
              <a:buSzPts val="1100"/>
            </a:pPr>
            <a:r>
              <a:rPr lang="en-US" sz="800" dirty="0">
                <a:latin typeface="Courier New"/>
                <a:ea typeface="Courier New"/>
                <a:cs typeface="Courier New"/>
                <a:sym typeface="Courier New"/>
              </a:rPr>
              <a:t>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&gt; </a:t>
            </a:r>
            <a:r>
              <a:rPr lang="en-US" sz="800" dirty="0" err="1">
                <a:latin typeface="Courier New"/>
                <a:ea typeface="Courier New"/>
                <a:cs typeface="Courier New"/>
                <a:sym typeface="Courier New"/>
              </a:rPr>
              <a:t>first_day</a:t>
            </a: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      OR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IS NULL</a:t>
            </a:r>
          </a:p>
          <a:p>
            <a:pPr lvl="0">
              <a:buClr>
                <a:schemeClr val="dk1"/>
              </a:buClr>
              <a:buSzPts val="1100"/>
            </a:pPr>
            <a:r>
              <a:rPr lang="en-US" sz="800" dirty="0">
                <a:latin typeface="Courier New"/>
                <a:ea typeface="Courier New"/>
                <a:cs typeface="Courier New"/>
                <a:sym typeface="Courier New"/>
              </a:rPr>
              <a:t>    ) </a:t>
            </a:r>
          </a:p>
          <a:p>
            <a:pPr lvl="0">
              <a:buClr>
                <a:schemeClr val="dk1"/>
              </a:buClr>
              <a:buSzPts val="1100"/>
            </a:pPr>
            <a:r>
              <a:rPr lang="en-US" sz="800" dirty="0">
                <a:latin typeface="Courier New"/>
                <a:ea typeface="Courier New"/>
                <a:cs typeface="Courier New"/>
                <a:sym typeface="Courier New"/>
              </a:rPr>
              <a:t>   AND segment = 30</a:t>
            </a:r>
          </a:p>
          <a:p>
            <a:pPr lvl="0">
              <a:buClr>
                <a:schemeClr val="dk1"/>
              </a:buClr>
              <a:buSzPts val="1100"/>
            </a:pPr>
            <a:r>
              <a:rPr lang="en-US" sz="800" dirty="0">
                <a:latin typeface="Courier New"/>
                <a:ea typeface="Courier New"/>
                <a:cs typeface="Courier New"/>
                <a:sym typeface="Courier New"/>
              </a:rPr>
              <a:t> THEN 1</a:t>
            </a:r>
          </a:p>
          <a:p>
            <a:pPr lvl="0">
              <a:buClr>
                <a:schemeClr val="dk1"/>
              </a:buClr>
              <a:buSzPts val="1100"/>
            </a:pPr>
            <a:r>
              <a:rPr lang="en-US" sz="800" dirty="0">
                <a:latin typeface="Courier New"/>
                <a:ea typeface="Courier New"/>
                <a:cs typeface="Courier New"/>
                <a:sym typeface="Courier New"/>
              </a:rPr>
              <a:t>  ELSE 0</a:t>
            </a:r>
          </a:p>
          <a:p>
            <a:pPr lvl="0">
              <a:buClr>
                <a:schemeClr val="dk1"/>
              </a:buClr>
              <a:buSzPts val="1100"/>
            </a:pPr>
            <a:r>
              <a:rPr lang="en-US" sz="800" dirty="0">
                <a:latin typeface="Courier New"/>
                <a:ea typeface="Courier New"/>
                <a:cs typeface="Courier New"/>
                <a:sym typeface="Courier New"/>
              </a:rPr>
              <a:t>END as is_active_30,</a:t>
            </a:r>
          </a:p>
          <a:p>
            <a:pPr lvl="0">
              <a:buClr>
                <a:schemeClr val="dk1"/>
              </a:buClr>
              <a:buSzPts val="1100"/>
            </a:pPr>
            <a:r>
              <a:rPr lang="en-US" sz="800" dirty="0">
                <a:latin typeface="Courier New"/>
                <a:ea typeface="Courier New"/>
                <a:cs typeface="Courier New"/>
                <a:sym typeface="Courier New"/>
              </a:rPr>
              <a:t> </a:t>
            </a:r>
          </a:p>
          <a:p>
            <a:pPr lvl="0">
              <a:buClr>
                <a:schemeClr val="dk1"/>
              </a:buClr>
              <a:buSzPts val="1100"/>
            </a:pPr>
            <a:r>
              <a:rPr lang="en-US" sz="800" dirty="0">
                <a:latin typeface="Courier New"/>
                <a:ea typeface="Courier New"/>
                <a:cs typeface="Courier New"/>
                <a:sym typeface="Courier New"/>
              </a:rPr>
              <a:t> -- </a:t>
            </a:r>
            <a:r>
              <a:rPr lang="en-US" sz="800" dirty="0" smtClean="0">
                <a:latin typeface="Courier New"/>
                <a:ea typeface="Courier New"/>
                <a:cs typeface="Courier New"/>
                <a:sym typeface="Courier New"/>
              </a:rPr>
              <a:t>These are </a:t>
            </a:r>
            <a:r>
              <a:rPr lang="en-US" sz="800" dirty="0">
                <a:latin typeface="Courier New"/>
                <a:ea typeface="Courier New"/>
                <a:cs typeface="Courier New"/>
                <a:sym typeface="Courier New"/>
              </a:rPr>
              <a:t>the cancelled 30 </a:t>
            </a:r>
            <a:r>
              <a:rPr lang="en-US" sz="800" dirty="0" smtClean="0">
                <a:latin typeface="Courier New"/>
                <a:ea typeface="Courier New"/>
                <a:cs typeface="Courier New"/>
                <a:sym typeface="Courier New"/>
              </a:rPr>
              <a:t>segments</a:t>
            </a: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CASE</a:t>
            </a:r>
          </a:p>
          <a:p>
            <a:pPr lvl="0">
              <a:buClr>
                <a:schemeClr val="dk1"/>
              </a:buClr>
              <a:buSzPts val="1100"/>
            </a:pPr>
            <a:r>
              <a:rPr lang="en-US" sz="800" dirty="0">
                <a:latin typeface="Courier New"/>
                <a:ea typeface="Courier New"/>
                <a:cs typeface="Courier New"/>
                <a:sym typeface="Courier New"/>
              </a:rPr>
              <a:t>WHEN (</a:t>
            </a:r>
            <a:r>
              <a:rPr lang="en-US" sz="800" dirty="0" err="1">
                <a:latin typeface="Courier New"/>
                <a:ea typeface="Courier New"/>
                <a:cs typeface="Courier New"/>
                <a:sym typeface="Courier New"/>
              </a:rPr>
              <a:t>subscription_end</a:t>
            </a:r>
            <a:r>
              <a:rPr lang="en-US" sz="800" dirty="0">
                <a:latin typeface="Courier New"/>
                <a:ea typeface="Courier New"/>
                <a:cs typeface="Courier New"/>
                <a:sym typeface="Courier New"/>
              </a:rPr>
              <a:t> BETWEEN </a:t>
            </a:r>
            <a:r>
              <a:rPr lang="en-US" sz="800" dirty="0" err="1">
                <a:latin typeface="Courier New"/>
                <a:ea typeface="Courier New"/>
                <a:cs typeface="Courier New"/>
                <a:sym typeface="Courier New"/>
              </a:rPr>
              <a:t>first_day</a:t>
            </a:r>
            <a:r>
              <a:rPr lang="en-US" sz="800" dirty="0">
                <a:latin typeface="Courier New"/>
                <a:ea typeface="Courier New"/>
                <a:cs typeface="Courier New"/>
                <a:sym typeface="Courier New"/>
              </a:rPr>
              <a:t> AND </a:t>
            </a:r>
            <a:r>
              <a:rPr lang="en-US" sz="800" dirty="0" err="1">
                <a:latin typeface="Courier New"/>
                <a:ea typeface="Courier New"/>
                <a:cs typeface="Courier New"/>
                <a:sym typeface="Courier New"/>
              </a:rPr>
              <a:t>last_day</a:t>
            </a:r>
            <a:r>
              <a:rPr lang="en-US" sz="800" dirty="0">
                <a:latin typeface="Courier New"/>
                <a:ea typeface="Courier New"/>
                <a:cs typeface="Courier New"/>
                <a:sym typeface="Courier New"/>
              </a:rPr>
              <a:t>) AND ( segment= 30) </a:t>
            </a:r>
          </a:p>
          <a:p>
            <a:pPr lvl="0">
              <a:buClr>
                <a:schemeClr val="dk1"/>
              </a:buClr>
              <a:buSzPts val="1100"/>
            </a:pPr>
            <a:r>
              <a:rPr lang="en-US" sz="800" dirty="0">
                <a:latin typeface="Courier New"/>
                <a:ea typeface="Courier New"/>
                <a:cs typeface="Courier New"/>
                <a:sym typeface="Courier New"/>
              </a:rPr>
              <a:t>THEN 1</a:t>
            </a:r>
          </a:p>
          <a:p>
            <a:pPr lvl="0">
              <a:buClr>
                <a:schemeClr val="dk1"/>
              </a:buClr>
              <a:buSzPts val="1100"/>
            </a:pPr>
            <a:r>
              <a:rPr lang="en-US" sz="800" dirty="0">
                <a:latin typeface="Courier New"/>
                <a:ea typeface="Courier New"/>
                <a:cs typeface="Courier New"/>
                <a:sym typeface="Courier New"/>
              </a:rPr>
              <a:t>ELSE 0</a:t>
            </a:r>
          </a:p>
          <a:p>
            <a:pPr lvl="0">
              <a:buClr>
                <a:schemeClr val="dk1"/>
              </a:buClr>
              <a:buSzPts val="1100"/>
            </a:pPr>
            <a:r>
              <a:rPr lang="en-US" sz="800" dirty="0">
                <a:latin typeface="Courier New"/>
                <a:ea typeface="Courier New"/>
                <a:cs typeface="Courier New"/>
                <a:sym typeface="Courier New"/>
              </a:rPr>
              <a:t>END as is_canceled_30</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FROM </a:t>
            </a:r>
            <a:r>
              <a:rPr lang="en-US" sz="800" dirty="0" err="1">
                <a:latin typeface="Courier New"/>
                <a:ea typeface="Courier New"/>
                <a:cs typeface="Courier New"/>
                <a:sym typeface="Courier New"/>
              </a:rPr>
              <a:t>cross_join</a:t>
            </a:r>
            <a:r>
              <a:rPr lang="en-US" sz="800" dirty="0">
                <a:latin typeface="Courier New"/>
                <a:ea typeface="Courier New"/>
                <a:cs typeface="Courier New"/>
                <a:sym typeface="Courier New"/>
              </a:rPr>
              <a:t>),</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 Now we'll generate the Aggregate numbers for both segments</a:t>
            </a:r>
          </a:p>
          <a:p>
            <a:pPr lvl="0">
              <a:buClr>
                <a:schemeClr val="dk1"/>
              </a:buClr>
              <a:buSzPts val="1100"/>
            </a:pPr>
            <a:r>
              <a:rPr lang="en-US" sz="800" dirty="0" err="1">
                <a:latin typeface="Courier New"/>
                <a:ea typeface="Courier New"/>
                <a:cs typeface="Courier New"/>
                <a:sym typeface="Courier New"/>
              </a:rPr>
              <a:t>status_aggregate</a:t>
            </a:r>
            <a:r>
              <a:rPr lang="en-US" sz="800" dirty="0">
                <a:latin typeface="Courier New"/>
                <a:ea typeface="Courier New"/>
                <a:cs typeface="Courier New"/>
                <a:sym typeface="Courier New"/>
              </a:rPr>
              <a:t> AS</a:t>
            </a:r>
          </a:p>
          <a:p>
            <a:pPr lvl="0">
              <a:buClr>
                <a:schemeClr val="dk1"/>
              </a:buClr>
              <a:buSzPts val="1100"/>
            </a:pPr>
            <a:r>
              <a:rPr lang="en-US" sz="800" dirty="0">
                <a:latin typeface="Courier New"/>
                <a:ea typeface="Courier New"/>
                <a:cs typeface="Courier New"/>
                <a:sym typeface="Courier New"/>
              </a:rPr>
              <a:t>(SELECT</a:t>
            </a:r>
          </a:p>
          <a:p>
            <a:pPr lvl="0">
              <a:buClr>
                <a:schemeClr val="dk1"/>
              </a:buClr>
              <a:buSzPts val="1100"/>
            </a:pPr>
            <a:r>
              <a:rPr lang="en-US" sz="800" dirty="0">
                <a:latin typeface="Courier New"/>
                <a:ea typeface="Courier New"/>
                <a:cs typeface="Courier New"/>
                <a:sym typeface="Courier New"/>
              </a:rPr>
              <a:t>  month,</a:t>
            </a:r>
          </a:p>
          <a:p>
            <a:pPr lvl="0">
              <a:buClr>
                <a:schemeClr val="dk1"/>
              </a:buClr>
              <a:buSzPts val="1100"/>
            </a:pPr>
            <a:r>
              <a:rPr lang="en-US" sz="800" dirty="0">
                <a:latin typeface="Courier New"/>
                <a:ea typeface="Courier New"/>
                <a:cs typeface="Courier New"/>
                <a:sym typeface="Courier New"/>
              </a:rPr>
              <a:t> SUM(</a:t>
            </a:r>
            <a:r>
              <a:rPr lang="en-US" sz="800" dirty="0" err="1">
                <a:latin typeface="Courier New"/>
                <a:ea typeface="Courier New"/>
                <a:cs typeface="Courier New"/>
                <a:sym typeface="Courier New"/>
              </a:rPr>
              <a:t>is_active</a:t>
            </a:r>
            <a:r>
              <a:rPr lang="en-US" sz="800" dirty="0">
                <a:latin typeface="Courier New"/>
                <a:ea typeface="Courier New"/>
                <a:cs typeface="Courier New"/>
                <a:sym typeface="Courier New"/>
              </a:rPr>
              <a:t>) as </a:t>
            </a:r>
            <a:r>
              <a:rPr lang="en-US" sz="800" dirty="0" err="1">
                <a:latin typeface="Courier New"/>
                <a:ea typeface="Courier New"/>
                <a:cs typeface="Courier New"/>
                <a:sym typeface="Courier New"/>
              </a:rPr>
              <a:t>sum_active</a:t>
            </a:r>
            <a:r>
              <a:rPr lang="en-US" sz="800" dirty="0">
                <a:latin typeface="Courier New"/>
                <a:ea typeface="Courier New"/>
                <a:cs typeface="Courier New"/>
                <a:sym typeface="Courier New"/>
              </a:rPr>
              <a:t>,</a:t>
            </a:r>
          </a:p>
          <a:p>
            <a:pPr lvl="0">
              <a:buClr>
                <a:schemeClr val="dk1"/>
              </a:buClr>
              <a:buSzPts val="1100"/>
            </a:pPr>
            <a:r>
              <a:rPr lang="en-US" sz="800" dirty="0">
                <a:latin typeface="Courier New"/>
                <a:ea typeface="Courier New"/>
                <a:cs typeface="Courier New"/>
                <a:sym typeface="Courier New"/>
              </a:rPr>
              <a:t>  SUM(is_active_30) as sum_active_30,</a:t>
            </a:r>
          </a:p>
          <a:p>
            <a:pPr lvl="0">
              <a:buClr>
                <a:schemeClr val="dk1"/>
              </a:buClr>
              <a:buSzPts val="1100"/>
            </a:pPr>
            <a:r>
              <a:rPr lang="en-US" sz="800" dirty="0">
                <a:latin typeface="Courier New"/>
                <a:ea typeface="Courier New"/>
                <a:cs typeface="Courier New"/>
                <a:sym typeface="Courier New"/>
              </a:rPr>
              <a:t>  SUM(is_active_87) as sum_active_87, </a:t>
            </a:r>
          </a:p>
          <a:p>
            <a:pPr lvl="0">
              <a:buClr>
                <a:schemeClr val="dk1"/>
              </a:buClr>
              <a:buSzPts val="1100"/>
            </a:pPr>
            <a:r>
              <a:rPr lang="en-US" sz="800" dirty="0">
                <a:latin typeface="Courier New"/>
                <a:ea typeface="Courier New"/>
                <a:cs typeface="Courier New"/>
                <a:sym typeface="Courier New"/>
              </a:rPr>
              <a:t> SUM(</a:t>
            </a:r>
            <a:r>
              <a:rPr lang="en-US" sz="800" dirty="0" err="1">
                <a:latin typeface="Courier New"/>
                <a:ea typeface="Courier New"/>
                <a:cs typeface="Courier New"/>
                <a:sym typeface="Courier New"/>
              </a:rPr>
              <a:t>is_canceled</a:t>
            </a:r>
            <a:r>
              <a:rPr lang="en-US" sz="800" dirty="0">
                <a:latin typeface="Courier New"/>
                <a:ea typeface="Courier New"/>
                <a:cs typeface="Courier New"/>
                <a:sym typeface="Courier New"/>
              </a:rPr>
              <a:t>) as </a:t>
            </a:r>
            <a:r>
              <a:rPr lang="en-US" sz="800" dirty="0" err="1">
                <a:latin typeface="Courier New"/>
                <a:ea typeface="Courier New"/>
                <a:cs typeface="Courier New"/>
                <a:sym typeface="Courier New"/>
              </a:rPr>
              <a:t>sum_canceled</a:t>
            </a:r>
            <a:r>
              <a:rPr lang="en-US" sz="800" dirty="0">
                <a:latin typeface="Courier New"/>
                <a:ea typeface="Courier New"/>
                <a:cs typeface="Courier New"/>
                <a:sym typeface="Courier New"/>
              </a:rPr>
              <a:t>,</a:t>
            </a:r>
          </a:p>
          <a:p>
            <a:pPr lvl="0">
              <a:buClr>
                <a:schemeClr val="dk1"/>
              </a:buClr>
              <a:buSzPts val="1100"/>
            </a:pPr>
            <a:r>
              <a:rPr lang="en-US" sz="800" dirty="0">
                <a:latin typeface="Courier New"/>
                <a:ea typeface="Courier New"/>
                <a:cs typeface="Courier New"/>
                <a:sym typeface="Courier New"/>
              </a:rPr>
              <a:t>  SUM(is_canceled_30) as sum_canceled_30,</a:t>
            </a:r>
          </a:p>
          <a:p>
            <a:pPr lvl="0">
              <a:buClr>
                <a:schemeClr val="dk1"/>
              </a:buClr>
              <a:buSzPts val="1100"/>
            </a:pPr>
            <a:r>
              <a:rPr lang="en-US" sz="800" dirty="0">
                <a:latin typeface="Courier New"/>
                <a:ea typeface="Courier New"/>
                <a:cs typeface="Courier New"/>
                <a:sym typeface="Courier New"/>
              </a:rPr>
              <a:t>  SUM(is_canceled_87) as sum_canceled_87</a:t>
            </a:r>
          </a:p>
          <a:p>
            <a:pPr lvl="0">
              <a:buClr>
                <a:schemeClr val="dk1"/>
              </a:buClr>
              <a:buSzPts val="1100"/>
            </a:pPr>
            <a:r>
              <a:rPr lang="en-US" sz="800" dirty="0">
                <a:latin typeface="Courier New"/>
                <a:ea typeface="Courier New"/>
                <a:cs typeface="Courier New"/>
                <a:sym typeface="Courier New"/>
              </a:rPr>
              <a:t>FROM status</a:t>
            </a:r>
          </a:p>
          <a:p>
            <a:pPr lvl="0">
              <a:buClr>
                <a:schemeClr val="dk1"/>
              </a:buClr>
              <a:buSzPts val="1100"/>
            </a:pPr>
            <a:r>
              <a:rPr lang="en-US" sz="800" dirty="0">
                <a:latin typeface="Courier New"/>
                <a:ea typeface="Courier New"/>
                <a:cs typeface="Courier New"/>
                <a:sym typeface="Courier New"/>
              </a:rPr>
              <a:t>GROUP BY month)</a:t>
            </a:r>
          </a:p>
          <a:p>
            <a:pPr lvl="0">
              <a:buClr>
                <a:schemeClr val="dk1"/>
              </a:buClr>
              <a:buSzPts val="1100"/>
            </a:pPr>
            <a:endParaRPr lang="en-US" sz="800" dirty="0">
              <a:latin typeface="Courier New"/>
              <a:ea typeface="Courier New"/>
              <a:cs typeface="Courier New"/>
              <a:sym typeface="Courier New"/>
            </a:endParaRPr>
          </a:p>
          <a:p>
            <a:pPr lvl="0">
              <a:buClr>
                <a:schemeClr val="dk1"/>
              </a:buClr>
              <a:buSzPts val="1100"/>
            </a:pPr>
            <a:r>
              <a:rPr lang="en-US" sz="800" dirty="0">
                <a:latin typeface="Courier New"/>
                <a:ea typeface="Courier New"/>
                <a:cs typeface="Courier New"/>
                <a:sym typeface="Courier New"/>
              </a:rPr>
              <a:t>-- Compute the Churn Rates &amp; Round </a:t>
            </a:r>
          </a:p>
          <a:p>
            <a:pPr lvl="0">
              <a:buClr>
                <a:schemeClr val="dk1"/>
              </a:buClr>
              <a:buSzPts val="1100"/>
            </a:pPr>
            <a:r>
              <a:rPr lang="en-US" sz="800" dirty="0">
                <a:latin typeface="Courier New"/>
                <a:ea typeface="Courier New"/>
                <a:cs typeface="Courier New"/>
                <a:sym typeface="Courier New"/>
              </a:rPr>
              <a:t>SELECT month, </a:t>
            </a:r>
          </a:p>
          <a:p>
            <a:pPr lvl="0">
              <a:buClr>
                <a:schemeClr val="dk1"/>
              </a:buClr>
              <a:buSzPts val="1100"/>
            </a:pPr>
            <a:r>
              <a:rPr lang="en-US" sz="800" dirty="0">
                <a:latin typeface="Courier New"/>
                <a:ea typeface="Courier New"/>
                <a:cs typeface="Courier New"/>
                <a:sym typeface="Courier New"/>
              </a:rPr>
              <a:t>ROUND(1.0*</a:t>
            </a:r>
            <a:r>
              <a:rPr lang="en-US" sz="800" dirty="0" err="1">
                <a:latin typeface="Courier New"/>
                <a:ea typeface="Courier New"/>
                <a:cs typeface="Courier New"/>
                <a:sym typeface="Courier New"/>
              </a:rPr>
              <a:t>sum_canceled</a:t>
            </a:r>
            <a:r>
              <a:rPr lang="en-US" sz="800" dirty="0">
                <a:latin typeface="Courier New"/>
                <a:ea typeface="Courier New"/>
                <a:cs typeface="Courier New"/>
                <a:sym typeface="Courier New"/>
              </a:rPr>
              <a:t>/sum_active,2) as </a:t>
            </a:r>
            <a:r>
              <a:rPr lang="en-US" sz="800" dirty="0" err="1">
                <a:latin typeface="Courier New"/>
                <a:ea typeface="Courier New"/>
                <a:cs typeface="Courier New"/>
                <a:sym typeface="Courier New"/>
              </a:rPr>
              <a:t>total_churn_rate</a:t>
            </a:r>
            <a:r>
              <a:rPr lang="en-US" sz="800" dirty="0">
                <a:latin typeface="Courier New"/>
                <a:ea typeface="Courier New"/>
                <a:cs typeface="Courier New"/>
                <a:sym typeface="Courier New"/>
              </a:rPr>
              <a:t>,</a:t>
            </a:r>
          </a:p>
          <a:p>
            <a:pPr lvl="0">
              <a:buClr>
                <a:schemeClr val="dk1"/>
              </a:buClr>
              <a:buSzPts val="1100"/>
            </a:pPr>
            <a:r>
              <a:rPr lang="en-US" sz="800" dirty="0">
                <a:latin typeface="Courier New"/>
                <a:ea typeface="Courier New"/>
                <a:cs typeface="Courier New"/>
                <a:sym typeface="Courier New"/>
              </a:rPr>
              <a:t>ROUND(1.0*sum_canceled_30/sum_active_30,2) as churn_rate_30,</a:t>
            </a:r>
          </a:p>
          <a:p>
            <a:pPr lvl="0">
              <a:buClr>
                <a:schemeClr val="dk1"/>
              </a:buClr>
              <a:buSzPts val="1100"/>
            </a:pPr>
            <a:r>
              <a:rPr lang="en-US" sz="800" dirty="0">
                <a:latin typeface="Courier New"/>
                <a:ea typeface="Courier New"/>
                <a:cs typeface="Courier New"/>
                <a:sym typeface="Courier New"/>
              </a:rPr>
              <a:t>ROUND(1.0*sum_canceled_87/sum_active_87,2) as churn_rate_87</a:t>
            </a:r>
          </a:p>
          <a:p>
            <a:pPr lvl="0">
              <a:buClr>
                <a:schemeClr val="dk1"/>
              </a:buClr>
              <a:buSzPts val="1100"/>
            </a:pPr>
            <a:r>
              <a:rPr lang="en-US" sz="800" dirty="0">
                <a:latin typeface="Courier New"/>
                <a:ea typeface="Courier New"/>
                <a:cs typeface="Courier New"/>
                <a:sym typeface="Courier New"/>
              </a:rPr>
              <a:t>FROM </a:t>
            </a:r>
            <a:r>
              <a:rPr lang="en-US" sz="800" dirty="0" err="1">
                <a:latin typeface="Courier New"/>
                <a:ea typeface="Courier New"/>
                <a:cs typeface="Courier New"/>
                <a:sym typeface="Courier New"/>
              </a:rPr>
              <a:t>status_aggregate</a:t>
            </a:r>
            <a:r>
              <a:rPr lang="en-US" sz="800" dirty="0">
                <a:latin typeface="Courier New"/>
                <a:ea typeface="Courier New"/>
                <a:cs typeface="Courier New"/>
                <a:sym typeface="Courier New"/>
              </a:rPr>
              <a:t>;</a:t>
            </a:r>
            <a:endParaRPr sz="800" dirty="0">
              <a:latin typeface="Courier New"/>
              <a:ea typeface="Courier New"/>
              <a:cs typeface="Courier New"/>
              <a:sym typeface="Courier New"/>
            </a:endParaRPr>
          </a:p>
        </p:txBody>
      </p:sp>
      <p:sp>
        <p:nvSpPr>
          <p:cNvPr id="324" name="Shape 324"/>
          <p:cNvSpPr txBox="1"/>
          <p:nvPr/>
        </p:nvSpPr>
        <p:spPr>
          <a:xfrm>
            <a:off x="75144" y="889592"/>
            <a:ext cx="4920900" cy="684939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latin typeface="Roboto"/>
                <a:ea typeface="Roboto"/>
                <a:cs typeface="Roboto"/>
                <a:sym typeface="Roboto"/>
              </a:rPr>
              <a:t>To compare churn rates by segments the process is very similar to finding the overall churn rate of the company with some additional steps. I’ll include those steps in the figure on the right </a:t>
            </a:r>
            <a:r>
              <a:rPr lang="en-US" sz="1200" dirty="0" smtClean="0">
                <a:latin typeface="Roboto"/>
                <a:ea typeface="Roboto"/>
                <a:cs typeface="Roboto"/>
                <a:sym typeface="Wingdings" panose="05000000000000000000" pitchFamily="2" charset="2"/>
              </a:rPr>
              <a:t>.</a:t>
            </a:r>
            <a:r>
              <a:rPr lang="en-US" sz="1200" dirty="0" smtClean="0">
                <a:latin typeface="Roboto"/>
                <a:ea typeface="Roboto"/>
                <a:cs typeface="Roboto"/>
                <a:sym typeface="Roboto"/>
              </a:rPr>
              <a:t> </a:t>
            </a:r>
          </a:p>
          <a:p>
            <a:pPr lvl="0">
              <a:lnSpc>
                <a:spcPct val="115000"/>
              </a:lnSpc>
              <a:buClr>
                <a:schemeClr val="dk1"/>
              </a:buClr>
              <a:buSzPts val="1100"/>
            </a:pPr>
            <a:r>
              <a:rPr lang="en-US" sz="1200" dirty="0" smtClean="0">
                <a:latin typeface="Roboto"/>
                <a:ea typeface="Roboto"/>
                <a:cs typeface="Roboto"/>
                <a:sym typeface="Roboto"/>
              </a:rPr>
              <a:t>We differentiate the segments, aggregate and then apply our formula.</a:t>
            </a:r>
          </a:p>
          <a:p>
            <a:pPr lvl="0">
              <a:buClr>
                <a:schemeClr val="dk1"/>
              </a:buClr>
              <a:buSzPts val="1100"/>
            </a:pPr>
            <a:r>
              <a:rPr lang="en-US" sz="1200" dirty="0">
                <a:latin typeface="Courier New"/>
                <a:ea typeface="Courier New"/>
                <a:cs typeface="Courier New"/>
                <a:sym typeface="Courier New"/>
              </a:rPr>
              <a:t>SELECT month, </a:t>
            </a:r>
          </a:p>
          <a:p>
            <a:pPr lvl="0">
              <a:buClr>
                <a:schemeClr val="dk1"/>
              </a:buClr>
              <a:buSzPts val="1100"/>
            </a:pPr>
            <a:r>
              <a:rPr lang="en-US" sz="1200" dirty="0">
                <a:latin typeface="Courier New"/>
                <a:ea typeface="Courier New"/>
                <a:cs typeface="Courier New"/>
                <a:sym typeface="Courier New"/>
              </a:rPr>
              <a:t>ROUND(1.0*</a:t>
            </a:r>
            <a:r>
              <a:rPr lang="en-US" sz="1200" dirty="0" err="1">
                <a:latin typeface="Courier New"/>
                <a:ea typeface="Courier New"/>
                <a:cs typeface="Courier New"/>
                <a:sym typeface="Courier New"/>
              </a:rPr>
              <a:t>sum_canceled</a:t>
            </a:r>
            <a:r>
              <a:rPr lang="en-US" sz="1200" dirty="0">
                <a:latin typeface="Courier New"/>
                <a:ea typeface="Courier New"/>
                <a:cs typeface="Courier New"/>
                <a:sym typeface="Courier New"/>
              </a:rPr>
              <a:t>/sum_active,2) as </a:t>
            </a:r>
            <a:r>
              <a:rPr lang="en-US" sz="1200" dirty="0" err="1">
                <a:latin typeface="Courier New"/>
                <a:ea typeface="Courier New"/>
                <a:cs typeface="Courier New"/>
                <a:sym typeface="Courier New"/>
              </a:rPr>
              <a:t>total_churn_rate</a:t>
            </a:r>
            <a:r>
              <a:rPr lang="en-US" sz="1200" dirty="0">
                <a:latin typeface="Courier New"/>
                <a:ea typeface="Courier New"/>
                <a:cs typeface="Courier New"/>
                <a:sym typeface="Courier New"/>
              </a:rPr>
              <a:t>,</a:t>
            </a:r>
          </a:p>
          <a:p>
            <a:pPr lvl="0">
              <a:buClr>
                <a:schemeClr val="dk1"/>
              </a:buClr>
              <a:buSzPts val="1100"/>
            </a:pPr>
            <a:r>
              <a:rPr lang="en-US" sz="1200" dirty="0">
                <a:latin typeface="Courier New"/>
                <a:ea typeface="Courier New"/>
                <a:cs typeface="Courier New"/>
                <a:sym typeface="Courier New"/>
              </a:rPr>
              <a:t>ROUND(1.0*sum_canceled_30/sum_active_30,2) as churn_rate_30,</a:t>
            </a:r>
          </a:p>
          <a:p>
            <a:pPr lvl="0">
              <a:buClr>
                <a:schemeClr val="dk1"/>
              </a:buClr>
              <a:buSzPts val="1100"/>
            </a:pPr>
            <a:r>
              <a:rPr lang="en-US" sz="1200" dirty="0">
                <a:latin typeface="Courier New"/>
                <a:ea typeface="Courier New"/>
                <a:cs typeface="Courier New"/>
                <a:sym typeface="Courier New"/>
              </a:rPr>
              <a:t>ROUND(1.0*sum_canceled_87/sum_active_87,2) as churn_rate_87</a:t>
            </a:r>
          </a:p>
          <a:p>
            <a:pPr lvl="0">
              <a:buClr>
                <a:schemeClr val="dk1"/>
              </a:buClr>
              <a:buSzPts val="1100"/>
            </a:pPr>
            <a:r>
              <a:rPr lang="en-US" sz="1200" dirty="0">
                <a:latin typeface="Courier New"/>
                <a:ea typeface="Courier New"/>
                <a:cs typeface="Courier New"/>
                <a:sym typeface="Courier New"/>
              </a:rPr>
              <a:t>FROM </a:t>
            </a:r>
            <a:r>
              <a:rPr lang="en-US" sz="1200" dirty="0" err="1">
                <a:latin typeface="Courier New"/>
                <a:ea typeface="Courier New"/>
                <a:cs typeface="Courier New"/>
                <a:sym typeface="Courier New"/>
              </a:rPr>
              <a:t>status_aggregate</a:t>
            </a:r>
            <a:r>
              <a:rPr lang="en-US" sz="1200" dirty="0" smtClean="0">
                <a:latin typeface="Courier New"/>
                <a:ea typeface="Courier New"/>
                <a:cs typeface="Courier New"/>
                <a:sym typeface="Courier New"/>
              </a:rPr>
              <a:t>;</a:t>
            </a:r>
          </a:p>
          <a:p>
            <a:pPr lvl="0">
              <a:buClr>
                <a:schemeClr val="dk1"/>
              </a:buClr>
              <a:buSzPts val="1100"/>
            </a:pPr>
            <a:endParaRPr lang="en-US" sz="1200" dirty="0">
              <a:latin typeface="Roboto" panose="020B0604020202020204" charset="0"/>
              <a:ea typeface="Roboto" panose="020B0604020202020204" charset="0"/>
              <a:cs typeface="Courier New"/>
              <a:sym typeface="Courier New"/>
            </a:endParaRPr>
          </a:p>
          <a:p>
            <a:pPr lvl="0">
              <a:buClr>
                <a:schemeClr val="dk1"/>
              </a:buClr>
              <a:buSzPts val="1100"/>
            </a:pPr>
            <a:r>
              <a:rPr lang="en-US" sz="1200" dirty="0" smtClean="0">
                <a:latin typeface="Roboto" panose="020B0604020202020204" charset="0"/>
                <a:ea typeface="Roboto" panose="020B0604020202020204" charset="0"/>
                <a:cs typeface="Courier New"/>
                <a:sym typeface="Courier New"/>
              </a:rPr>
              <a:t>After running our query we can see distinctively that our 87 segment customers are churning at a considerable rate to that of our 30 segment customers. There might be a price sensitivity to this segment. A targeted marketing campaign with some discounts could alleviate this issue.  </a:t>
            </a:r>
          </a:p>
          <a:p>
            <a:pPr lvl="0">
              <a:buClr>
                <a:schemeClr val="dk1"/>
              </a:buClr>
              <a:buSzPts val="1100"/>
            </a:pPr>
            <a:endParaRPr lang="en-US" sz="1200" dirty="0">
              <a:latin typeface="Roboto" panose="020B0604020202020204" charset="0"/>
              <a:ea typeface="Roboto" panose="020B0604020202020204" charset="0"/>
              <a:cs typeface="Courier New"/>
              <a:sym typeface="Courier New"/>
            </a:endParaRPr>
          </a:p>
          <a:p>
            <a:pPr lvl="0">
              <a:buClr>
                <a:schemeClr val="dk1"/>
              </a:buClr>
              <a:buSzPts val="1100"/>
            </a:pPr>
            <a:endParaRPr lang="en-US" sz="1200" dirty="0">
              <a:latin typeface="Roboto" panose="020B0604020202020204" charset="0"/>
              <a:ea typeface="Roboto" panose="020B0604020202020204" charset="0"/>
              <a:cs typeface="Courier New"/>
              <a:sym typeface="Courier New"/>
            </a:endParaRPr>
          </a:p>
          <a:p>
            <a:pPr lvl="0">
              <a:lnSpc>
                <a:spcPct val="115000"/>
              </a:lnSpc>
              <a:buClr>
                <a:schemeClr val="dk1"/>
              </a:buClr>
              <a:buSzPts val="1100"/>
            </a:pPr>
            <a:endParaRPr sz="1200" dirty="0">
              <a:latin typeface="Roboto"/>
              <a:ea typeface="Roboto"/>
              <a:cs typeface="Roboto"/>
              <a:sym typeface="Roboto"/>
            </a:endParaRPr>
          </a:p>
        </p:txBody>
      </p:sp>
      <p:pic>
        <p:nvPicPr>
          <p:cNvPr id="4" name="Picture 3"/>
          <p:cNvPicPr>
            <a:picLocks noChangeAspect="1"/>
          </p:cNvPicPr>
          <p:nvPr/>
        </p:nvPicPr>
        <p:blipFill>
          <a:blip r:embed="rId3"/>
          <a:stretch>
            <a:fillRect/>
          </a:stretch>
        </p:blipFill>
        <p:spPr>
          <a:xfrm>
            <a:off x="185631" y="4494273"/>
            <a:ext cx="4709503" cy="2430711"/>
          </a:xfrm>
          <a:prstGeom prst="rect">
            <a:avLst/>
          </a:prstGeom>
        </p:spPr>
      </p:pic>
    </p:spTree>
    <p:extLst>
      <p:ext uri="{BB962C8B-B14F-4D97-AF65-F5344CB8AC3E}">
        <p14:creationId xmlns:p14="http://schemas.microsoft.com/office/powerpoint/2010/main" val="42187915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1155</TotalTime>
  <Words>832</Words>
  <Application>Microsoft Office PowerPoint</Application>
  <PresentationFormat>On-screen Show (16:9)</PresentationFormat>
  <Paragraphs>155</Paragraphs>
  <Slides>8</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vt:i4>
      </vt:variant>
    </vt:vector>
  </HeadingPairs>
  <TitlesOfParts>
    <vt:vector size="18" baseType="lpstr">
      <vt:lpstr>Wingdings</vt:lpstr>
      <vt:lpstr>Roboto Black</vt:lpstr>
      <vt:lpstr>Arial</vt:lpstr>
      <vt:lpstr>Roboto Thin</vt:lpstr>
      <vt:lpstr>Dosis</vt:lpstr>
      <vt:lpstr>Roboto</vt:lpstr>
      <vt:lpstr>Courier New</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Campbell, Lester</dc:creator>
  <cp:lastModifiedBy>Campbell, Lester</cp:lastModifiedBy>
  <cp:revision>17</cp:revision>
  <dcterms:modified xsi:type="dcterms:W3CDTF">2018-10-10T16:42:17Z</dcterms:modified>
</cp:coreProperties>
</file>